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2" r:id="rId3"/>
    <p:sldId id="343" r:id="rId4"/>
    <p:sldId id="344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31" r:id="rId14"/>
    <p:sldId id="291" r:id="rId15"/>
  </p:sldIdLst>
  <p:sldSz cx="9144000" cy="6858000" type="screen4x3"/>
  <p:notesSz cx="7315200" cy="96012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00CC"/>
    <a:srgbClr val="800000"/>
    <a:srgbClr val="0000CC"/>
    <a:srgbClr val="660066"/>
    <a:srgbClr val="FF6600"/>
    <a:srgbClr val="0099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>
      <p:cViewPr varScale="1">
        <p:scale>
          <a:sx n="89" d="100"/>
          <a:sy n="89" d="100"/>
        </p:scale>
        <p:origin x="1253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9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B2A9FF0-605E-449A-8DDB-89422209A355}" type="datetimeFigureOut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E8F-5075-45D4-A850-836EAC0F80A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60777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cs typeface="Arial" charset="0"/>
              </a:defRPr>
            </a:lvl1pPr>
          </a:lstStyle>
          <a:p>
            <a:pPr>
              <a:defRPr/>
            </a:pPr>
            <a:fld id="{3970B16C-C176-445C-8620-18E5EE0F9929}" type="datetimeFigureOut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26A8707-A3F7-438C-8DFB-437B8D0E317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805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76176-FBFB-4CFE-B037-178C689F2D10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D84B5-9522-4B4B-A2EB-7CFD68B84C9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0493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64411-5899-48C6-85F0-32551F91AB8F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7267C-5DAB-4EE5-8580-FDC6C0F3496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7260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B2FC-0CF0-48B9-A715-348095E71DAA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7BF61-110B-47F5-8571-618695135DE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2779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09A4-59C7-4064-A7B7-A1C3772B3C23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B6EDD-81D0-4D1E-8E5E-2DDA2DF7CED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76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E35A9-5B04-4E45-91B4-7D05F525A43D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6A8BB-1547-470C-AE42-1B413893F3B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6540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63DCC-B3F5-40E3-A41B-32E7A1AAC1A9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DD5C3-E0F5-43FF-A533-16A09D7741F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5936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EDACB-34E7-4A1E-84FD-7E95F47811E6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C3393-A82F-48F7-AE3A-F7533105D3D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8499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B6BEA-EDCF-4C5E-BB13-0EF00C56444E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733A2-737E-4F18-A7FC-9546A129C95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3003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5EFFC-DF44-45DA-A1DE-3C43AEF6FF90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7A849-0769-4E0C-AFCE-91DF0C80D03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4235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D5FE9-C393-4946-85C1-A4A24FFFAD24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93B3C-1BDA-497A-B8F2-1D176068751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728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B7F40-0547-4C28-86DF-C0FCA83451C3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B7F20-F9D4-4AE7-8F21-525C96CDF16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1210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9C9B42-A766-4847-8264-5C1D969FEE3A}" type="datetime1">
              <a:rPr lang="hu-HU"/>
              <a:pPr>
                <a:defRPr/>
              </a:pPr>
              <a:t>2020. 04. 19.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E683BB8-BEA1-4DD7-AE94-E08E36C4A995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microsoft.com/office/2007/relationships/media" Target="../media/media10.m4a"/><Relationship Id="rId7" Type="http://schemas.openxmlformats.org/officeDocument/2006/relationships/oleObject" Target="../embeddings/oleObject12.bin"/><Relationship Id="rId2" Type="http://schemas.openxmlformats.org/officeDocument/2006/relationships/tags" Target="../tags/tag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audio" Target="../media/media10.m4a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audio" Target="../media/media11.m4a"/><Relationship Id="rId7" Type="http://schemas.openxmlformats.org/officeDocument/2006/relationships/image" Target="../media/image25.wmf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3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7.w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6.m4a"/><Relationship Id="rId7" Type="http://schemas.openxmlformats.org/officeDocument/2006/relationships/image" Target="../media/image11.wmf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3.wmf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7.wmf"/><Relationship Id="rId3" Type="http://schemas.microsoft.com/office/2007/relationships/media" Target="../media/media8.m4a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7.bin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1.bin"/><Relationship Id="rId3" Type="http://schemas.microsoft.com/office/2007/relationships/media" Target="../media/media9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0.wmf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10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image" Target="../media/image15.wmf"/><Relationship Id="rId4" Type="http://schemas.openxmlformats.org/officeDocument/2006/relationships/audio" Target="../media/media9.m4a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Transzportjelenségek</a:t>
            </a:r>
            <a:endParaRPr lang="en-GB" altLang="en-US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63688" y="3197225"/>
            <a:ext cx="51939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</a:t>
            </a:r>
            <a:r>
              <a:rPr lang="hu-HU" altLang="en-US" sz="2800" b="1" dirty="0" smtClean="0">
                <a:solidFill>
                  <a:srgbClr val="0000CC"/>
                </a:solidFill>
              </a:rPr>
              <a:t>hangos előadások 8.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8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3175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Hővezetés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8" name="Téglalap 4"/>
          <p:cNvSpPr>
            <a:spLocks noChangeArrowheads="1"/>
          </p:cNvSpPr>
          <p:nvPr/>
        </p:nvSpPr>
        <p:spPr bwMode="auto">
          <a:xfrm>
            <a:off x="250825" y="404813"/>
            <a:ext cx="8642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hővezetés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: hőmérsékletkülönbség  hatására hő áramlik </a:t>
            </a:r>
            <a:b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a magasabb hőmérsékletű helyről az alacsonyabb hőmérsékletű felé.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hőáram sűrűsége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hőáram irányára </a:t>
            </a:r>
            <a:r>
              <a:rPr lang="hu-HU" altLang="en-US" sz="2000" smtClean="0">
                <a:solidFill>
                  <a:srgbClr val="800000"/>
                </a:solidFill>
                <a:latin typeface="Arial" panose="020B0604020202020204" pitchFamily="34" charset="0"/>
              </a:rPr>
              <a:t>merőleges egységnyi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felületen, egységnyi idő alatt áthaladó hőmennyiség [J m</a:t>
            </a:r>
            <a:r>
              <a:rPr lang="hu-HU" altLang="en-US" sz="2000" baseline="30000">
                <a:solidFill>
                  <a:srgbClr val="800000"/>
                </a:solidFill>
                <a:latin typeface="Arial" panose="020B0604020202020204" pitchFamily="34" charset="0"/>
              </a:rPr>
              <a:t>-2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s</a:t>
            </a:r>
            <a:r>
              <a:rPr lang="hu-HU" altLang="en-US" sz="2000" baseline="30000">
                <a:solidFill>
                  <a:srgbClr val="800000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8C73A7-7BF5-4588-9269-52F9BB5D7C32}" type="slidenum">
              <a:rPr lang="hu-HU" altLang="en-US">
                <a:solidFill>
                  <a:srgbClr val="898989"/>
                </a:solidFill>
              </a:rPr>
              <a:pPr eaLnBrk="1" hangingPunct="1"/>
              <a:t>10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1271" name="Téglalap 4"/>
          <p:cNvSpPr>
            <a:spLocks noChangeArrowheads="1"/>
          </p:cNvSpPr>
          <p:nvPr/>
        </p:nvSpPr>
        <p:spPr bwMode="auto">
          <a:xfrm>
            <a:off x="293688" y="2205038"/>
            <a:ext cx="835342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TV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Fourier-törvénye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hőáram sűrűsége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egyenesen arányos a hőmérséklet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térkoordináta szerinti gradiensével: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       		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ahol </a:t>
            </a:r>
            <a:r>
              <a:rPr lang="hu-HU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hővezetési együttható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[J K</a:t>
            </a:r>
            <a:r>
              <a:rPr lang="en-GB" altLang="en-US" sz="2000" baseline="30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</a:t>
            </a:r>
            <a:r>
              <a:rPr lang="en-GB" altLang="en-US" sz="2000" baseline="30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</a:t>
            </a:r>
            <a:r>
              <a:rPr lang="en-GB" altLang="en-US" sz="2000" baseline="30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hővezetési és diffúziós feladatok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tehát alakilag azonosak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matematikailag ugyanúgy kezelhetők</a:t>
            </a:r>
          </a:p>
        </p:txBody>
      </p:sp>
      <p:pic>
        <p:nvPicPr>
          <p:cNvPr id="11272" name="Picture 12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6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276" name="Objektum 3"/>
          <p:cNvGraphicFramePr>
            <a:graphicFrameLocks noChangeAspect="1"/>
          </p:cNvGraphicFramePr>
          <p:nvPr/>
        </p:nvGraphicFramePr>
        <p:xfrm>
          <a:off x="1258888" y="3213100"/>
          <a:ext cx="15748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7" imgW="787400" imgH="431800" progId="Equation.3">
                  <p:embed/>
                </p:oleObj>
              </mc:Choice>
              <mc:Fallback>
                <p:oleObj name="Equation" r:id="rId7" imgW="787400" imgH="4318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213100"/>
                        <a:ext cx="15748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Téglalap 4"/>
          <p:cNvSpPr>
            <a:spLocks noChangeArrowheads="1"/>
          </p:cNvSpPr>
          <p:nvPr/>
        </p:nvSpPr>
        <p:spPr bwMode="auto">
          <a:xfrm>
            <a:off x="5219700" y="5189538"/>
            <a:ext cx="3959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Jean Baptiste Joseph Fourier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(1768 –1830)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francia matematikus, fizikus és történész</a:t>
            </a:r>
          </a:p>
        </p:txBody>
      </p:sp>
      <p:pic>
        <p:nvPicPr>
          <p:cNvPr id="11278" name="Picture 5" descr="http://upload.wikimedia.org/wikipedia/commons/thumb/a/aa/Fourier2.jpg/250px-Fourier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314575"/>
            <a:ext cx="23812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upload.wikimedia.org/wikipedia/commons/f/f0/Tour_eiffel_savants_nord_es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1075" y="5970588"/>
            <a:ext cx="2914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lipszis 17"/>
          <p:cNvSpPr/>
          <p:nvPr/>
        </p:nvSpPr>
        <p:spPr>
          <a:xfrm>
            <a:off x="3275013" y="5907088"/>
            <a:ext cx="1944687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9718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71" grpId="0"/>
      <p:bldP spid="1127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Transzportfolyamatok kereszteffektusai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2" name="Téglalap 4"/>
          <p:cNvSpPr>
            <a:spLocks noChangeArrowheads="1"/>
          </p:cNvSpPr>
          <p:nvPr/>
        </p:nvSpPr>
        <p:spPr bwMode="auto">
          <a:xfrm>
            <a:off x="250825" y="690563"/>
            <a:ext cx="83534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Onsager</a:t>
            </a:r>
            <a:r>
              <a:rPr lang="hu-H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felfedezése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: </a:t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Intenzív mennyiségek gradiensének hatására </a:t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extenzív mennyiségek árama alakulhat ki. </a:t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endParaRPr lang="hu-HU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hu-HU" sz="2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irreverzibilis termodinamika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avagy</a:t>
            </a:r>
          </a:p>
          <a:p>
            <a:pPr>
              <a:defRPr/>
            </a:pPr>
            <a:r>
              <a:rPr lang="hu-HU" sz="2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nemegyensúlyi</a:t>
            </a:r>
            <a: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 termodinamika:</a:t>
            </a:r>
            <a:b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a transzportfolyamatok általános elmélete 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9D345A-E89A-439E-90D4-006CD2C03414}" type="slidenum">
              <a:rPr lang="hu-HU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2295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1079500" y="5013325"/>
          <a:ext cx="6984999" cy="16462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8333"/>
                <a:gridCol w="2328333"/>
                <a:gridCol w="2328333"/>
              </a:tblGrid>
              <a:tr h="823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hu-HU" sz="1200" dirty="0"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hu-HU" sz="18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hu-HU" sz="1800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en-GB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endParaRPr lang="en-GB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8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anyagdiff</a:t>
                      </a:r>
                      <a:r>
                        <a:rPr lang="hu-HU" sz="1800" dirty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ú</a:t>
                      </a: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zió</a:t>
                      </a:r>
                      <a:endParaRPr lang="hu-HU" sz="1200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b="1" dirty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Fick </a:t>
                      </a:r>
                      <a:r>
                        <a:rPr lang="en-GB" sz="1800" b="1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törvényei</a:t>
                      </a:r>
                      <a:endParaRPr lang="hu-HU" sz="1200" b="1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 smtClean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Soret-hatás</a:t>
                      </a:r>
                      <a:endParaRPr lang="hu-HU" sz="1800" dirty="0" smtClean="0"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hu-HU" sz="18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hu-HU" sz="1800" dirty="0" err="1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termodiffúzió</a:t>
                      </a:r>
                      <a:r>
                        <a:rPr lang="hu-HU" sz="1800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hu-HU" sz="1200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hődiffúzió</a:t>
                      </a:r>
                      <a:endParaRPr lang="hu-HU" sz="1200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Dufour-hatás</a:t>
                      </a:r>
                      <a:endParaRPr lang="hu-HU" sz="1200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80340" algn="l"/>
                          <a:tab pos="2268220" algn="ctr"/>
                          <a:tab pos="4536440" algn="r"/>
                        </a:tabLst>
                      </a:pPr>
                      <a:r>
                        <a:rPr lang="en-GB" sz="1800" b="1" dirty="0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Fourier-</a:t>
                      </a:r>
                      <a:r>
                        <a:rPr lang="en-GB" sz="1800" b="1" dirty="0" err="1"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törvény</a:t>
                      </a:r>
                      <a:endParaRPr lang="hu-HU" sz="1200" b="1" dirty="0">
                        <a:solidFill>
                          <a:srgbClr val="0000CC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74" marR="68574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16" name="Objektum 3"/>
          <p:cNvGraphicFramePr>
            <a:graphicFrameLocks noChangeAspect="1"/>
          </p:cNvGraphicFramePr>
          <p:nvPr/>
        </p:nvGraphicFramePr>
        <p:xfrm>
          <a:off x="3924300" y="5141913"/>
          <a:ext cx="3333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6" imgW="215713" imgH="393359" progId="Equation.3">
                  <p:embed/>
                </p:oleObj>
              </mc:Choice>
              <mc:Fallback>
                <p:oleObj name="Equation" r:id="rId6" imgW="215713" imgH="393359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141913"/>
                        <a:ext cx="33337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17" name="Objektum 5"/>
          <p:cNvGraphicFramePr>
            <a:graphicFrameLocks noChangeAspect="1"/>
          </p:cNvGraphicFramePr>
          <p:nvPr/>
        </p:nvGraphicFramePr>
        <p:xfrm>
          <a:off x="6278563" y="5157788"/>
          <a:ext cx="3810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Equation" r:id="rId8" imgW="253890" imgH="393529" progId="Equation.3">
                  <p:embed/>
                </p:oleObj>
              </mc:Choice>
              <mc:Fallback>
                <p:oleObj name="Equation" r:id="rId8" imgW="253890" imgH="393529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3" y="5157788"/>
                        <a:ext cx="3810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8" name="Téglalap 4"/>
          <p:cNvSpPr>
            <a:spLocks noChangeArrowheads="1"/>
          </p:cNvSpPr>
          <p:nvPr/>
        </p:nvSpPr>
        <p:spPr bwMode="auto">
          <a:xfrm>
            <a:off x="5724525" y="2781300"/>
            <a:ext cx="3529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Lars Onsager (1903–1976)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norvég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-USA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fiziko-kémikus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kémiai Nobel-díj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1968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2319" name="Picture 8" descr="http://i.colnect.net/images/f/513/409/Lars-Onsag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98500"/>
            <a:ext cx="2857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0" name="Téglalap 4"/>
          <p:cNvSpPr>
            <a:spLocks noChangeArrowheads="1"/>
          </p:cNvSpPr>
          <p:nvPr/>
        </p:nvSpPr>
        <p:spPr bwMode="auto">
          <a:xfrm>
            <a:off x="250825" y="3573463"/>
            <a:ext cx="83534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Transzportfolyamatok kereszteffektusai: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intenzív mennyiség gradiense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nem csak a hozzá tartozó extenzív mennyiség mozgását okozza,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hanem más extenzív mennyiségekét is: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113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Termodiffúzió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(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Soret-hatás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)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6" name="Téglalap 4"/>
          <p:cNvSpPr>
            <a:spLocks noChangeArrowheads="1"/>
          </p:cNvSpPr>
          <p:nvPr/>
        </p:nvSpPr>
        <p:spPr bwMode="auto">
          <a:xfrm>
            <a:off x="250825" y="671513"/>
            <a:ext cx="83534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termodiffúzió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hőmérsékletkülönbség hatására végbemenő anyagvándorlás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edény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melegebb végén</a:t>
            </a:r>
            <a:r>
              <a:rPr lang="hu-H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a kisebb moláris tömegű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komponens koncentrációja nagyobb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egész elegyre vonatkozó átlagnál,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hidegebb végen pedig fordítva.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Felhasználása például: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- izotópok elválasztása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- gyökök diffúziójának leírása lángokban</a:t>
            </a:r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63F1F0-3F15-4A5F-B270-5848990F54CF}" type="slidenum">
              <a:rPr lang="hu-HU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3319" name="Picture 12" descr="http://www.dpchallenge.com/images/p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4" descr="http://www.dpchallenge.com/images/p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6" descr="http://www.dpchallenge.com/images/pi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imt10.ulb.ac.be/Picture%20foc%20and%20t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08500"/>
            <a:ext cx="539908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églalap 4"/>
          <p:cNvSpPr>
            <a:spLocks noChangeArrowheads="1"/>
          </p:cNvSpPr>
          <p:nvPr/>
        </p:nvSpPr>
        <p:spPr bwMode="auto">
          <a:xfrm>
            <a:off x="5795963" y="5581650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Charles Soret (1854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-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1904)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svájci fizikus és vegyész</a:t>
            </a:r>
          </a:p>
        </p:txBody>
      </p:sp>
      <p:pic>
        <p:nvPicPr>
          <p:cNvPr id="13324" name="Picture 6" descr="http://upload.wikimedia.org/wikipedia/commons/thumb/7/7d/Charles_soret.jpg/220px-Charles_sor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525713"/>
            <a:ext cx="25146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487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Internetes források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0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1" name="Szövegdoboz 8"/>
          <p:cNvSpPr txBox="1">
            <a:spLocks noChangeArrowheads="1"/>
          </p:cNvSpPr>
          <p:nvPr/>
        </p:nvSpPr>
        <p:spPr bwMode="auto">
          <a:xfrm>
            <a:off x="79375" y="1412875"/>
            <a:ext cx="633888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Adolf Fick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http://de.wikipedia.org/wiki/Adolf_Fick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Fick's laws of diffusion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http://en.wikipedia.org/wiki/Fick%27s_law_of_diffusion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Lars Onsager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http://hu.wikipedia.org/wiki/Lars_Onsager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Charles Soret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http://en.wikipedia.org/wiki/Charles_Soret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16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C00000"/>
                </a:solidFill>
                <a:latin typeface="Arial" panose="020B0604020202020204" pitchFamily="34" charset="0"/>
              </a:rPr>
              <a:t>Transzportjelenségek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0E64F7-BF43-4E71-8B1B-3506180BB6F7}" type="slidenum">
              <a:rPr lang="hu-HU" altLang="en-US">
                <a:solidFill>
                  <a:srgbClr val="898989"/>
                </a:solidFill>
              </a:rPr>
              <a:pPr eaLnBrk="1" hangingPunct="1"/>
              <a:t>14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15364" name="Picture 6" descr="http://www.signsforhomes.co.uk/_ui/images/vintage_signs/vintage_brass_the_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644900"/>
            <a:ext cx="47339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78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Viszkozitás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179388" y="836613"/>
            <a:ext cx="83534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lamináris (réteges) áramlás: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minden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réteget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falhoz közelebb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i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szomszédja fékez,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fal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tól távolabbi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szomszédja gyorsít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                          	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TV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két szomszédos réteg között fellépő </a:t>
            </a:r>
            <a:b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az </a:t>
            </a:r>
            <a:r>
              <a:rPr lang="en-GB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F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erő nagysága egyenesen arányos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(1)     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rétegek </a:t>
            </a:r>
            <a:r>
              <a:rPr lang="en-GB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A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érintkezési felületével és a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(2)     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d</a:t>
            </a:r>
            <a:r>
              <a:rPr lang="en-GB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800000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/d</a:t>
            </a:r>
            <a:r>
              <a:rPr lang="en-GB" altLang="en-US" sz="2000" i="1">
                <a:solidFill>
                  <a:srgbClr val="800000"/>
                </a:solidFill>
                <a:latin typeface="Arial" panose="020B0604020202020204" pitchFamily="34" charset="0"/>
              </a:rPr>
              <a:t>y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sebességgradiens nagyságával</a:t>
            </a: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 	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i="1">
                <a:solidFill>
                  <a:srgbClr val="8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arányossági tényezőt </a:t>
            </a:r>
            <a:r>
              <a:rPr lang="en-GB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viszkozitás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nak nevezzük.</a:t>
            </a: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SI m</a:t>
            </a:r>
            <a:r>
              <a:rPr lang="pt-BR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értékegysége: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Pa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Régi, még használt m</a:t>
            </a:r>
            <a:r>
              <a:rPr lang="pt-BR" altLang="en-US" sz="2000">
                <a:solidFill>
                  <a:srgbClr val="0000CC"/>
                </a:solidFill>
                <a:latin typeface="Arial" panose="020B0604020202020204" pitchFamily="34" charset="0"/>
              </a:rPr>
              <a:t>értékegysége: 1 poise = 1 g cm</a:t>
            </a:r>
            <a:r>
              <a:rPr lang="pt-BR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‑1</a:t>
            </a:r>
            <a:r>
              <a:rPr lang="pt-BR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s</a:t>
            </a:r>
            <a:r>
              <a:rPr lang="pt-BR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‑1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pt-BR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0,1 Pa s</a:t>
            </a:r>
          </a:p>
        </p:txBody>
      </p:sp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3326A6-928E-491C-87FC-D59942221D70}" type="slidenum">
              <a:rPr lang="hu-HU" altLang="hu-HU">
                <a:solidFill>
                  <a:srgbClr val="898989"/>
                </a:solidFill>
              </a:rPr>
              <a:pPr eaLnBrk="1" hangingPunct="1"/>
              <a:t>2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3079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083" name="Objektum 3"/>
          <p:cNvGraphicFramePr>
            <a:graphicFrameLocks noChangeAspect="1"/>
          </p:cNvGraphicFramePr>
          <p:nvPr/>
        </p:nvGraphicFramePr>
        <p:xfrm>
          <a:off x="1403350" y="4221163"/>
          <a:ext cx="180816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6" imgW="876300" imgH="482600" progId="Equation.3">
                  <p:embed/>
                </p:oleObj>
              </mc:Choice>
              <mc:Fallback>
                <p:oleObj name="Equation" r:id="rId6" imgW="876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4221163"/>
                        <a:ext cx="1808163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5" name="AutoShape 18" descr="data:image/jpeg;base64,/9j/4AAQSkZJRgABAQAAAQABAAD/2wCEAAkGBhAQERAREBEREBUUEBcVFxYXExQTFxYVFRIaFhUQGRgYHDIeGBsjGRUXHy8sJCcpLSwtFh4xNzQqNTIrLCkBCQoKDgwOGg8PGjUiHyQ1LSwsKTAtLCwpLCksKS0pMjApKSwqLCwsLC8sLCwsLCwsLykpKSwvLCwsLCksNCw0Kf/AABEIALcBAAMBIgACEQEDEQH/xAAbAAEAAgMBAQAAAAAAAAAAAAAABAUCAwYBB//EAEoQAAIBAwIDBAMMCAIJBQEAAAECAwAEERIhBRMxBiJBYRUWURQyNFJUcXSRlLPR4wcjQmWBkpOhU2IkMzVDgrGy0/BFVXKi8UT/xAAYAQEAAwEAAAAAAAAAAAAAAAAAAQIDBP/EAC4RAAICAAMHAwMEAwAAAAAAAAABAhEDEiEEEzFBUdHwIlKhscHhYXGBkSMyQv/aAAwDAQACEQMRAD8A+40pSgFKUoBSlKAUpSgFKUoBSlKAUqri46GOnlSBhdGArlMjC6xL77dCmG9uD061U9re0FwkHEPcsYPue1cvJzdDJIbdpFMaFCHKgoxyV67ZO1AdVSuaPaOQNy4oea7300A1zFVHLhaTWSIyQvcxgA4z41ph7bsqLLcW4hiYTjUs3McParI0oKaANJEMmkhsnAyFzsB1dK4yL9IylXwlvLIER1SC8jnyHnjhKOyriNw0qe1TnZtjiXd9sJIVkEsMMbx3IhctcMLdA0AmWRpjDlQQQu6e+IGcb0B1FK5v1nKmZ3jOVtLaQKsyyKzXE08aIhAxuyL3s7hhsMbrjtTNGeU9snP5sChVnLRlLhpFSTmGMEYMMmRo/Z2ztQHSUqv4LxNp0cugjeOV4nUPzF1IeqsVBYEEHdR81WFAKUpQClKUApSlAKUpQClKUApSqXgHaqC7jidWCM8CylTqwAyKWCuVAkClsEr0PXHSrKLatAuqVWW/aW1dWZZRgFOquuRI4SNhqHeVmOAwyD7ayvO0FtESryAMJOXpCszFzFzRGFUEs2jvYGaZJcKBY0qsl7SWqrG5lXTIupSAzd0EAyNgdxQSAS2APHFRbLtjbtFbySNymlgilK4d1j5qBgHkC6U69W0561O7k9aIsvaVXJ2htmm5AkBk1lMaWwHVdRjLY0htO+M5xvWybjVukckryqscblHc5CqwYKQT5MQPZUZZdCSbSqdu00REZi/WarhIWBDRshcEhirrq6bjYZz1rXc9s7RI5ZNbOI4nk2R++qDLGMkYkHmpIGck43qd3PoRZeVruHZUYoutgpKrnTqIGy5PTJ2zUCTtJbKY1aTSXVWAKOuA50qXyv6vJ2GvGTtVnVXFriSc2MWwu+JXSmECLWY9QfQsaYZyR3TIwRF2JACKAdznK/7PRX0cjx3E0UV5ABJy+XiRHi0q+XQlToYDbGQADVR+mS0upuGTx2wGMGSZi2kLDCpkYDxJJVRj56mfottbqHhtvDdAakXCMG1BomAeM+WA2nB+LUAuIuzsayLIGfK3MlwB3capYmjZenvQGJHjnxrU3ZSBkjjcu6JJO+Dp73ukSiRGwOmJ2xjB2HWrqlAUh7NFlKS3dzMuYyobld3lSrIu6oNRJQAlsnGfnrdPwIlpninmhaWVZGKiJvewrFow6EFSFB33zVrSgKGDsdAqypqlIkhjjYlhkGOaWYTAgbPzJ2b2DSuAKzj7LrqEks000nNifW3LUkQ6uXFhEChQZHOwzljvV3SgInD+HLDzdJY8yZpTnGzPjIGB02qXSlAKUpQClKUApSlAKUpQClKUB4a4q17N3U1rbWkyLb8iyaEyLIHDO9oYO6BuANRY5xuoxnrXbVF4nfrBDNMwyIonkI9oRCxH1CtITcdEQzm+IcJu7rEjQpC0UIVU5gYSOLmGdsEDup/o4Vc7/rDkDG+204TcvdC4kiWMG85unWrMqej+QM421a/AZ28akTR3MUCyTXfLKpqfESyapWOTEAdymSFVVwx+NmtHD3vLl59U7WrR8peUqQyKrNbRyOGLLqbDuw2YbAVvbp1Va9SDVw7hF1bF3WJJjKrpp5gUJ/pdxKjknqhW472MkaBsfCtuezXEHtFszq/2fHApSdY4kcWwjkEo06pO/nGMgjA23NddwS/eaNuYF1xyvE5UEKWRsa1BOQCMHBJxnGT1qt4l2omie4CWyyJBLDGzc7QzNOE0hF0YyDIucsBjcE9AjOeZ0lfn6ikV/FI2t7WeRwqTNe8+3jLBmeU6SluNPVmAZDjOASegqX2gsWi4dyxpd+ZATnIV5Wu42Zj1wrOxPkDW/wBZJstEYI+eLjkhRO3KP+j8/WZOXqACf5CcjG/WvI+1wBlEsXL5cE0jYfXl7d9M0Y7ozs8TKep5nQYNR69NOdg0S8KuZ5luGjEX662GgyKxCQNMzSErtkmfAA8FHzCov+zXELlVWXVq5U8cjPOrRl5rWSLmxxqO6gZ/HvYOMHc1cwdpJsIq24Msl1JCVa4OlGSAysdfLzpBUrsvnWy27USzACC2DusZeVTNp04mki0IdB5jF4JcZ0jCjJGasniR1SXmnUaFfxHgNxM8zmKfTdIoeNbtYVTCctkk0g6lKjOUydyMDx7Oue4Dxl5XhLZ0Xdml1GpIYxkCMSxasDK/roiNupbyA6GscVvRMlFJ23/2bxH6DcfcNUrs78Etfo0X3S1F7b/7N4j9BuPuGqV2d+CWv0aL7paxJLGlQpuMQIJy0gAt11S9e4CmsE7b932Z+usIuP27TGBZAZASMYbBZRlow+NJcDcqDkeIoCwpVFY9sLd4rV5GETT28UujvOIxMoKh3C4UEkqC2nJG1Tn45AJhAZBzDtjDY1EaghfGkORvpJzjfFAT6VQWfbO2d44mYhnggkDBZGib3Tq5arIUA3KHGoLnPtyBcw3iO0iq2TGwVxv3WKhwP5WB/jQG6lQvTVthzz4cJKImPNTuyEgCJt9nJIGDvvU2gFKUoBSlKAUpSgFKUoBSlKAVovrNZo5In3WRGRv/AIupU/2JrfSidA55OA3EvJeW5kilij5fcWB0Yg4NwBJGSrOMfNuPaTuPZyQPI6XlxGZNJfCWx1MkSx6+9ESCQg6bZ6AVd0rTeS8RFFZbcIMPudIXZY0Z2kySzys6ndiRuS7Fyc9VHh08uOz8b8/LOOdNFK2NOzQ8vSBt0PKXOc9T08LSlRnd351JKi67OI7SSLJLHI0yyh10EoywiHuhlIIKAghgep8sapuyMLrCrPKTHcGYtlQ0rMcusmFwUY4yAB71emK2do7m7RF9x+5tervc/m6dOD05e+c467da530txz91fVeVeMnX+yRRyS4nTRdn41kWQM+VuZJwO7jVLGY2Xp70BiR458aqL3s7LEwFrzcOrq7rNEhOuaSXQ+uM4UGVsMnfGpuvWoHpbjn7q+q8rhrq97Q+7ZDZEBS3f0c33LrOdRUXP99Hdz0rbCjmb9a/ngRnifVOz/ApITFzCCLe0jtYsftBVXmzH2amSMAeAj89r+vn1nxXj+heZ6K1Y3yLrOfPSdP1Vv8AS3HP3V9V5WM0pPWSGeJf9t/9m8R+g3H3DVK7O/BLX6NF90tcF2p4nxg2V4JfRmg2kwfQLrVpMTatOrbVjOM7Vs4RxLjot4Ah4Rp5MenUt5q08sYzg4zjHSspVHmTnR03G+BSy3UTxhDDKqLc5ODi3l50GkeOWZ1Pkw9lQ+H9mpUuFDrNIiXUk6ubrEQ1u7riEDOoGTGDt458KgelO0HxuD/y3v409KdoPjcH/lvfxqmZdSc8TZZ9mbuK0a05at7psYYXfmACB1tFt5Mjq6gLqXT1OQcda6Cwt7iCaVBEHjluGm5vMC6QyjKaMZLAjbwweo6VzfpTtB8bg/8ALe/jT0p2g+Nwf+W9/GmZdRniJuEvaWo90lI19E2kBk1qeVc2nMePC9ZCZJF0hcklMY3FdD2dkmURLLCVeaJ7mdtwI5XZNNvuMMdLMOu3J6biud9KdoPjcH/lvfxr30p2g+Nwf+W9/GmZdRniaJOyl+0pDRI0b8eW9kcTDLQoAIgqkfs6E1Anw2z4fRq4D0p2g+Nwf+W9/GnpTtB8bg/8t7+NMy6jPE7+lcB6U7QfG4P/AC3v41wvFb7tH7uY2bDO3N5In9y68+y6OnOMZ5e38c1OZDMj7zSvmfAu0XH5Izr9GEqcays+GIzqwY2wcbbqMedWXpbjn7q+q8rRRT4tIqsWL4HdUrhfS3HP3V9V5T0txz91fVeVORe5E7yJ3VK4X0txz91fVeU9Lcc/dX1XlMi9yG8id1SuR4TxHizSpz/Rxiz3+WLnXjH7Ovu5zjrXWg1RpLg7LJp8D2lKVBIpSlAKUrXcPhTQFTxKXJxUKs5nyTWFczds5W7YpSlQVFKUoCp7XfAL76HN901Y2vFEht7QMGYvBGFCgEnTCpOMkZ28Op8Ky7XfAL76HN901YQ8MW4tLZWZlHuePIARgQYlGCrqQfI4yKvGv+uBpDLazcDZFx0cx0dHUCYRq+k6ctGHUMSdjufD2V7B2ihcEqJD3A6gJkuhYKHUA9MkdcYBBNeng8KJhmIQSJISzDH6tAgBY+GFGc+e9RYOzUDRYSRmRlQIQIsaFYMv7GJAcD3+rIFa1hs2rCev7EqHj8blFVZCzs64Cg6TGVDljnAA1r0JrbJxZBLydLswAJ0qCBqBK53zg464wPE1hYcESFg6sxP6w76QP1pQtsqgD/VDGOmTXt1wZJJUlZm7jKwXCYBXoQxXWufEKwB8ar/jsp/jv9PuRbbtRGY1d0kT9SJW7uVRWZlXJzvkqQPbW09pIcDZ9WvRowurOjX8bB7u4wd+larfg9uRNAJDJ+rSJl1JqRUd3j2AyCDJsT1wOu+c27OoUKGRt2ye5BpPd06THy9GPH3uc71ZrCsu1g3554iTDxiN5TEokJGMnTspKawG3yux8RjO1beIcRjgQyStpUeOGb+yjNVVpw+2aVeXPre3woTVGzxlU0AMSvNAxvgnSTvg1Y3djzLdoZnPeiCu4wpyANT7jA3GemKo1C105mbWHa6cyRb3KyIrrnSwyMgqceYbcdPGoBY3WykrB0LDYze1VPhH7T+10G258RTdYyTyB4nZp/M+yP8A6vIdbQDGw2/86VD9P7nM/Xw4fX8fX9uPiIFAAAAAwANgAOgFZUpWZcUpSgFKUAoCw4ZDk5q3qLYRYWpVdEVSOqCpClKVYsKUpQCoHEpsDFTiapOIS5NUm6RSbpESlKVgcwpSlAKUpQFT2u+AX30Ob7pqqeFdlZDBAfSXElzDGcCWLAzGDgfqugq27XfAL76HN901SuDfBrb6PF90tW5FuRyvH/0fTTgFb2eQr4TkMCR45QAA/wDCatbfs1KVUtfXyHSMqJYiFON1BEe4FdDStXjzcVF8jZ7TiOKi+X6IovVmT/3C/wD6kX/bp6syf+4X/wDUi/7dXtKpvZFN7PxI4a77AzzXPNN3MqoAqyMyvM3icFFUINyN8n/lVw3ZOQ/+pcSHkJYgPuq6GsJplRSzEKoGSTsAPbVp405pJ8i2JtE5pKXBHy7jn6Lbm6uTPJeNFHGMCWVxLMVXfmdxVVAPAFs48fAdP2a7Nuq4kuru4gwNKzMDzCN+YVxlU9gJJPjttV0kTXJDyArEDlIyMFyOkkg9nsX+J9lWdVcq0OZt4nHh9fwKUpWZYUpSgFKjz3RQ5Ze5kDVkbFjgZHXGSB/GpFTQsVutI8tWmrLhcPjUxVstFWyzjXAArKlK6DqFKUoBSlKA03L4U1QStkk1acTmwMVU1jN6mGI9TF3ABJzgDOwJP1Dc/wAKruHcaEuksugMkbL77J5rSBUwVG+I+oyN9iRubOqSPhkqrCQFJjhtRjUBloeZrUH/AIxg+NYyu9Dnk5Jqi0W8UtpDLsHz1BBQoG8MYGsZ38R13xpg4qkkgjQ6sxs+cMuysijAYbg6zgjbu+PhDThcrc3XpTmJcrs2rTzjFo+fARs+YqTbxSmZXdFQLC6bOGJZnjbIwPe4Q48ai2RmkWFKUq5oVPa74BffQ5vumrLg/EYRb2+ZY/8AURftr/hr51j2u+AX30Ob7pqg8J7H8PaCBmsrUkwRkkxISSY1JJ29tW5FuRd+kof8WL+on409JQ/4sX9RPxqu9S+HfIbX+in4U9S+HfIbX+in4VGhGhY+kof8WL+on41SX/6QLG3m5Nw5hzushGuJx7Q6Zwc7EEAj6qlepfDvkNr/AEU/CqDi/wCjHhzSNPOAkS7LFEiwIAfBinfkcnzHgAKlJE+lcTrION20kZljnikQDJZXVwPnwevl1qKzhyslxlEzmOIgkkjfmuqgkkdQOi9Tv0hcA7H2sLCVLaKDHvECgsv+d3O5fyzgfPvVpxGflvHJ3feumGYIO8UOQx2z3OnU5OKukk6RhN2r5ecexuXikJxhwcrqGAxGnLAvnGAuUbc7bfNn2PiMTasNjSuo5Vk7vxu8BkeY2qDwu1lCFhpVmgwvXAfnTuDg76f1iGtbcOmZsnV/qyvfl197mRyA7DAUmPG3t6UyxuiuedJ0TY+KozlFxty9zqU5kZxp0lcg4jBGdjq+vct9GX0BhqyRjBxkblQcYJHsBzUM2sry8xkVBqh21BjiNpSxONv94MV5b8OdXUEOyrKzg846d2Zh+r9o1Y9lGokqUzc3GodOsMWGFOyuch2Chh3e8MsOmfZ12qcDn/zFVLcMk5cKgLlLZUIz+2skD4B9h5LDPzVZQysxbKlcEAb5zlQT9RJHniqyS5FoylfqKy8spJGkU6yGlj0nOEWJdLNtnqSCOniKWcM3MjLK6rrmdsn9otpjB36aSSP/AMrdxBEjzIQhUDJXvaiM95gdeNs5xp8KkJDDkY0k6iBhie8u5HXqMVfNoZ5PV51voS1GTV9ZR4Wqizjy1XyLgAVEFzO7DXM9pSlamwpSlAK8JxXtaLuTC0IZUX0uWqNWTtkk1jXMzlbsUpSoIFKUoBSlKAqe13wC++hzfdNUrg3wa2+jxfdLUXtd8Avvoc33TVUcK7c2qwQKUvMiGMHFncEZEYGxC7irci1aHW0r5/2j/SmLUpJHBJLEe6yyQT2zhvjK7roYY/ZwD5+yfwH9KNndgaI7lGJwFMLOC3godMrk+eKZWQ00rZ1d3dpEpdzgdPaST0UDxJ9lRba0Z2E04wR7yPORHn9o+2QjqfDoPafbSzZmE0+Nf7KA5WIHwHtY+J/gNus+putEZJOWr4dO/n4UzSlUNBSlKAUpSgFKUoCqvOEGRpc6SJTGCx98qJjKL85B/mNb7WAGSSVSCjFWXzfRpZvmwB/ep1ZIuSKvmdUUWGrvzzUsuFw+NWdaLSPC1vrWKpHbFUhSlKsWFKUoBVZxSbwqyZsDNUN7JlqpN6GeI6RHpSlYHOKUpQClKUApSlAVPa74BffQ5vumqVwb4NbfR4vulqL2u+AX30Ob7pq9s74RW1rsXdoIwiDqx5S/UB4noKslYbSVsw43w20ZkluIRcOO7EjZfvdcIhOnJ8TjoN9hUjh/DtJDyBdeMKqjCRKf92g6fOfH5tqzsrEgmWUh5SMZHvUX/DT2D2nqf7VNqW60RRJy1l/QpSlULilKUApSlAKUpQClKUAqTYxZao1W3DIds1aKtl4q2WCjFe0pXQdIpSlAKUpQFP2r4q9rbNLHGJWDKNJflg6jjOrB/wCVfPm7c3ZOfcUf2n8uvoHa2LVbMP8AOn/UK4b0b5VjiJtnbgYeFKNzjb/n7Mj+u938ij+0/l09d7v5FH9p/LqR6N8qejfKs6ZtuNn9ny+5H9d7v5FH9p/Lp673fyKP7T+XUj0b5U9G+VKY3Gz+z5fcj+u938ij+0/l09d7v5FH9p/LqR6N8qejfKlMbjZ/Z8vuR/Xe7+RR/afy6eu938ij+0/l1I9G+VPRvlSmNxs/s+X3K3ivai6uIJoDaRpzYnj1e6NWnWhXVjl74z7a1cL7Q3MAGbRJXCKms3GDoQYVAOX3RgfxO9W/o3yp6N8qnWqIez7O3eT5fcj+u938ij+0/l09d7v5FH9p/LqR6N8qejfKopk7jZ/Z8vuR/Xe7+RR/afy6eu938ij+0/l1I9G+VPRvlSmNxs/s+X3I/rvd/Io/tP5dPXe7+RR/afy6kejfKno3ypTG42f2fL7kf13u/kUf2n8unrvd/Io/tP5dSPRvlT0b5UpjcbP7Pl9yP673fyKP7T+XT13u/kUf2n8upHo3yp6N8qUxuNn9ny+5H9d7v5FH9p/Lp673fyKP7T+XUj0b5U9G+VKY3Gz+z5fccO7X3MksUbWcah5FUt7ozgMwBbHL3xmvp0EWkYr51wzh+JoT7JUP/wBxX0mtcNHJtGHhxayKv7+4pSlanOKUpQClKUBC4tFqjI8x/wA65PiiPE9sqIZOZI6lRpGcQO47ze9AKgk+Vduy52NVvFeDNKYHjkETRSM4ynMVtUTR6WGoHHfzsQduoqslZvhYijo/NDmBc6tKpC7yEyAx6kUryiokJYnGAXQDHXWKx9IRlJpAjERWvPYbA4BmBj8mBt3Hs3FdAOzjroeOZRMDIWdotSPzirSDQHBAzGmMNtoGc75i3PYwmN44pzGJbVoJS0YdmyZW5i94BWLTyZ2Iw2BjANUpm6xMPr9SqW6zIU5LhRcm35mVxzMZAC5zg9M+2tK3bvJbaYXEcvMZW7h5iLA7rgZyhJCkZ6j2V1Xq8Pj/AP8Ab7p974/4fX+/9qheqDHlIblhFDG8cYWMK4V4GhBL6jllVhggDpuCdwysLFh5ZSTcREermwOrBA4UPHIWBljiIGk7MGlTY+2tyT7NqiZHWdIjHqVjqk0lWBGxGltX8DU5OwveVzJChChSIrZYgyiaKUE4cktqhAySRgnAHjNHCmkvjMUdI44tO5XEsmTokCg5wiPIMnGS49lKZLxIcilu5CkpiSCSUrCspKlFAVndQBqO7ZjOB41pt52czNGhmXVFowUQBJLZJdTM3hlvM7gVfXXB7hrqWSKQQqbWGPUUEgJEs7NpGoFXUOpBOV7/AEbw1y9i1C6Y3UAPGypJFzo9MdsIAjpqGvZdQ3GDjrSmQsSHN/Xz+ihTiOXAMWlFineViykxm3eMONvfACQHbrqHsNS7CUStoaJomMfMUFkbKZCk9090gsuQfjCrG17FBMrzFKMJ0ZeUEBjuRHzUXQwCnVECDjYEggnvVM4N2bEDMxMB7mkcu2jgJGc6nKk6m2HTSv8Al6YKLEsWFafcoEtppHn5egBHES6lJGoAGSQ43OM6QAR0OT0xGDTMyRKYtRneMy8t2RtFuZTpTmAghhoPfOCDXRTcGmJuYo2ESyyCZZNOsd7SJYGAdWGdOcgjZj7N/W4BcFYcTW6vDISmm2cR6WiaMoU5+c98nIYfNTKwsWPXyiotYJBLyZghJjMiOgZQyqyq4KsSVILp4nOryrLiREAj7mou+hRqVBnSW3Zthsp+c4FXB4JOqzS80SXDQmONtASOPO40oS22rDHUWJ0AdBipnFeFmVNKGMd7cSQieNhv3WQkE+3Yjp/CpylN6rRyccspldPc7YW3jlxrTXqd5V0Yzj/ddc+BPiBWqa+cMqCDv86JSpkQjRMXCuGBxnMTDHhir71OwpRZiA0CxPlM5KSvKhXDAKuqV1K75XC5HU6ouxZRjIskKOTE2EthHGHhdyh0K+SMSuDliT3SCMYMZWab3D6/UrI58rGEjeV3M2FyiHTDMY3YnZQASoHj3h45NaZeLKAzLDI6pb8+Q5RdCa5EcEE7sphfYdcGulXs2yCMwyhZIzNhmj1qUnm5rIVDg7EJghh73zxWv1QUR3EYkb9dZ8gsVBIJM7NNsQCS1yTjYbfUysje4fl9exT3chibDQsE1qmvWnV2CKwTOorqYDP9qws7oSOi8l0V2lVHJXDNC5VlwNxnSxHtCmrXiHYzmySPzIxqlWVWa3V5VdGVlTmFv9VlB3QAcEjUK84p2fbkRW0Ydi1wzmUFUESNOzyZ3zkpI6DAOTvtSmFiQaSvX+ehV8NZpHAIIWWHnRZABCBwjA46jvRuPHEmD0q09G+VWMHDiblpCmhI4eTGNu9qZXkfA6L+rjUePdbyqy9zrVlEzni66FBbcPw6HHRwf710laxAK2VZKjCcswpSlSUFKUoBSlKAUpSgFKUoBSlKAUpSgFKUoBSlKAUpSgFKUoBSlKAUpSgFKUoBSlKAUpSgFKUoBSlKA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6" name="AutoShape 20" descr="data:image/jpeg;base64,/9j/4AAQSkZJRgABAQAAAQABAAD/2wCEAAkGBhAQERAREBEREBUUEBcVFxYXExQTFxYVFRIaFhUQGRgYHDIeGBsjGRUXHy8sJCcpLSwtFh4xNzQqNTIrLCkBCQoKDgwOGg8PGjUiHyQ1LSwsKTAtLCwpLCksKS0pMjApKSwqLCwsLC8sLCwsLCwsLykpKSwvLCwsLCksNCw0Kf/AABEIALcBAAMBIgACEQEDEQH/xAAbAAEAAgMBAQAAAAAAAAAAAAAABAUCAwYBB//EAEoQAAIBAwIDBAMMCAIJBQEAAAECAwAEERIhBRMxBiJBYRUWURQyNFJUcXSRlLPR4wcjQmWBkpOhU2IkMzVDgrGy0/BFVXKi8UT/xAAYAQEAAwEAAAAAAAAAAAAAAAAAAQIDBP/EAC4RAAICAAMHAwMEAwAAAAAAAAABAhEDEiEEEzFBUdHwIlKhscHhYXGBkSMyQv/aAAwDAQACEQMRAD8A+40pSgFKUoBSlKAUpSgFKUoBSlKAUqri46GOnlSBhdGArlMjC6xL77dCmG9uD061U9re0FwkHEPcsYPue1cvJzdDJIbdpFMaFCHKgoxyV67ZO1AdVSuaPaOQNy4oea7300A1zFVHLhaTWSIyQvcxgA4z41ph7bsqLLcW4hiYTjUs3McParI0oKaANJEMmkhsnAyFzsB1dK4yL9IylXwlvLIER1SC8jnyHnjhKOyriNw0qe1TnZtjiXd9sJIVkEsMMbx3IhctcMLdA0AmWRpjDlQQQu6e+IGcb0B1FK5v1nKmZ3jOVtLaQKsyyKzXE08aIhAxuyL3s7hhsMbrjtTNGeU9snP5sChVnLRlLhpFSTmGMEYMMmRo/Z2ztQHSUqv4LxNp0cugjeOV4nUPzF1IeqsVBYEEHdR81WFAKUpQClKUApSlAKUpQClKUApSqXgHaqC7jidWCM8CylTqwAyKWCuVAkClsEr0PXHSrKLatAuqVWW/aW1dWZZRgFOquuRI4SNhqHeVmOAwyD7ayvO0FtESryAMJOXpCszFzFzRGFUEs2jvYGaZJcKBY0qsl7SWqrG5lXTIupSAzd0EAyNgdxQSAS2APHFRbLtjbtFbySNymlgilK4d1j5qBgHkC6U69W0561O7k9aIsvaVXJ2htmm5AkBk1lMaWwHVdRjLY0htO+M5xvWybjVukckryqscblHc5CqwYKQT5MQPZUZZdCSbSqdu00REZi/WarhIWBDRshcEhirrq6bjYZz1rXc9s7RI5ZNbOI4nk2R++qDLGMkYkHmpIGck43qd3PoRZeVruHZUYoutgpKrnTqIGy5PTJ2zUCTtJbKY1aTSXVWAKOuA50qXyv6vJ2GvGTtVnVXFriSc2MWwu+JXSmECLWY9QfQsaYZyR3TIwRF2JACKAdznK/7PRX0cjx3E0UV5ABJy+XiRHi0q+XQlToYDbGQADVR+mS0upuGTx2wGMGSZi2kLDCpkYDxJJVRj56mfottbqHhtvDdAakXCMG1BomAeM+WA2nB+LUAuIuzsayLIGfK3MlwB3capYmjZenvQGJHjnxrU3ZSBkjjcu6JJO+Dp73ukSiRGwOmJ2xjB2HWrqlAUh7NFlKS3dzMuYyobld3lSrIu6oNRJQAlsnGfnrdPwIlpninmhaWVZGKiJvewrFow6EFSFB33zVrSgKGDsdAqypqlIkhjjYlhkGOaWYTAgbPzJ2b2DSuAKzj7LrqEks000nNifW3LUkQ6uXFhEChQZHOwzljvV3SgInD+HLDzdJY8yZpTnGzPjIGB02qXSlAKUpQClKUApSlAKUpQClKUB4a4q17N3U1rbWkyLb8iyaEyLIHDO9oYO6BuANRY5xuoxnrXbVF4nfrBDNMwyIonkI9oRCxH1CtITcdEQzm+IcJu7rEjQpC0UIVU5gYSOLmGdsEDup/o4Vc7/rDkDG+204TcvdC4kiWMG85unWrMqej+QM421a/AZ28akTR3MUCyTXfLKpqfESyapWOTEAdymSFVVwx+NmtHD3vLl59U7WrR8peUqQyKrNbRyOGLLqbDuw2YbAVvbp1Va9SDVw7hF1bF3WJJjKrpp5gUJ/pdxKjknqhW472MkaBsfCtuezXEHtFszq/2fHApSdY4kcWwjkEo06pO/nGMgjA23NddwS/eaNuYF1xyvE5UEKWRsa1BOQCMHBJxnGT1qt4l2omie4CWyyJBLDGzc7QzNOE0hF0YyDIucsBjcE9AjOeZ0lfn6ikV/FI2t7WeRwqTNe8+3jLBmeU6SluNPVmAZDjOASegqX2gsWi4dyxpd+ZATnIV5Wu42Zj1wrOxPkDW/wBZJstEYI+eLjkhRO3KP+j8/WZOXqACf5CcjG/WvI+1wBlEsXL5cE0jYfXl7d9M0Y7ozs8TKep5nQYNR69NOdg0S8KuZ5luGjEX662GgyKxCQNMzSErtkmfAA8FHzCov+zXELlVWXVq5U8cjPOrRl5rWSLmxxqO6gZ/HvYOMHc1cwdpJsIq24Msl1JCVa4OlGSAysdfLzpBUrsvnWy27USzACC2DusZeVTNp04mki0IdB5jF4JcZ0jCjJGasniR1SXmnUaFfxHgNxM8zmKfTdIoeNbtYVTCctkk0g6lKjOUydyMDx7Oue4Dxl5XhLZ0Xdml1GpIYxkCMSxasDK/roiNupbyA6GscVvRMlFJ23/2bxH6DcfcNUrs78Etfo0X3S1F7b/7N4j9BuPuGqV2d+CWv0aL7paxJLGlQpuMQIJy0gAt11S9e4CmsE7b932Z+usIuP27TGBZAZASMYbBZRlow+NJcDcqDkeIoCwpVFY9sLd4rV5GETT28UujvOIxMoKh3C4UEkqC2nJG1Tn45AJhAZBzDtjDY1EaghfGkORvpJzjfFAT6VQWfbO2d44mYhnggkDBZGib3Tq5arIUA3KHGoLnPtyBcw3iO0iq2TGwVxv3WKhwP5WB/jQG6lQvTVthzz4cJKImPNTuyEgCJt9nJIGDvvU2gFKUoBSlKAUpSgFKUoBSlKAVovrNZo5In3WRGRv/AIupU/2JrfSidA55OA3EvJeW5kilij5fcWB0Yg4NwBJGSrOMfNuPaTuPZyQPI6XlxGZNJfCWx1MkSx6+9ESCQg6bZ6AVd0rTeS8RFFZbcIMPudIXZY0Z2kySzys6ndiRuS7Fyc9VHh08uOz8b8/LOOdNFK2NOzQ8vSBt0PKXOc9T08LSlRnd351JKi67OI7SSLJLHI0yyh10EoywiHuhlIIKAghgep8sapuyMLrCrPKTHcGYtlQ0rMcusmFwUY4yAB71emK2do7m7RF9x+5tervc/m6dOD05e+c467da530txz91fVeVeMnX+yRRyS4nTRdn41kWQM+VuZJwO7jVLGY2Xp70BiR458aqL3s7LEwFrzcOrq7rNEhOuaSXQ+uM4UGVsMnfGpuvWoHpbjn7q+q8rhrq97Q+7ZDZEBS3f0c33LrOdRUXP99Hdz0rbCjmb9a/ngRnifVOz/ApITFzCCLe0jtYsftBVXmzH2amSMAeAj89r+vn1nxXj+heZ6K1Y3yLrOfPSdP1Vv8AS3HP3V9V5WM0pPWSGeJf9t/9m8R+g3H3DVK7O/BLX6NF90tcF2p4nxg2V4JfRmg2kwfQLrVpMTatOrbVjOM7Vs4RxLjot4Ah4Rp5MenUt5q08sYzg4zjHSspVHmTnR03G+BSy3UTxhDDKqLc5ODi3l50GkeOWZ1Pkw9lQ+H9mpUuFDrNIiXUk6ubrEQ1u7riEDOoGTGDt458KgelO0HxuD/y3v409KdoPjcH/lvfxqmZdSc8TZZ9mbuK0a05at7psYYXfmACB1tFt5Mjq6gLqXT1OQcda6Cwt7iCaVBEHjluGm5vMC6QyjKaMZLAjbwweo6VzfpTtB8bg/8ALe/jT0p2g+Nwf+W9/GmZdRniJuEvaWo90lI19E2kBk1qeVc2nMePC9ZCZJF0hcklMY3FdD2dkmURLLCVeaJ7mdtwI5XZNNvuMMdLMOu3J6biud9KdoPjcH/lvfxr30p2g+Nwf+W9/GmZdRniaJOyl+0pDRI0b8eW9kcTDLQoAIgqkfs6E1Anw2z4fRq4D0p2g+Nwf+W9/GnpTtB8bg/8t7+NMy6jPE7+lcB6U7QfG4P/AC3v41wvFb7tH7uY2bDO3N5In9y68+y6OnOMZ5e38c1OZDMj7zSvmfAu0XH5Izr9GEqcays+GIzqwY2wcbbqMedWXpbjn7q+q8rRRT4tIqsWL4HdUrhfS3HP3V9V5T0txz91fVeVORe5E7yJ3VK4X0txz91fVeU9Lcc/dX1XlMi9yG8id1SuR4TxHizSpz/Rxiz3+WLnXjH7Ovu5zjrXWg1RpLg7LJp8D2lKVBIpSlAKUrXcPhTQFTxKXJxUKs5nyTWFczds5W7YpSlQVFKUoCp7XfAL76HN901Y2vFEht7QMGYvBGFCgEnTCpOMkZ28Op8Ky7XfAL76HN901YQ8MW4tLZWZlHuePIARgQYlGCrqQfI4yKvGv+uBpDLazcDZFx0cx0dHUCYRq+k6ctGHUMSdjufD2V7B2ihcEqJD3A6gJkuhYKHUA9MkdcYBBNeng8KJhmIQSJISzDH6tAgBY+GFGc+e9RYOzUDRYSRmRlQIQIsaFYMv7GJAcD3+rIFa1hs2rCev7EqHj8blFVZCzs64Cg6TGVDljnAA1r0JrbJxZBLydLswAJ0qCBqBK53zg464wPE1hYcESFg6sxP6w76QP1pQtsqgD/VDGOmTXt1wZJJUlZm7jKwXCYBXoQxXWufEKwB8ar/jsp/jv9PuRbbtRGY1d0kT9SJW7uVRWZlXJzvkqQPbW09pIcDZ9WvRowurOjX8bB7u4wd+larfg9uRNAJDJ+rSJl1JqRUd3j2AyCDJsT1wOu+c27OoUKGRt2ye5BpPd06THy9GPH3uc71ZrCsu1g3554iTDxiN5TEokJGMnTspKawG3yux8RjO1beIcRjgQyStpUeOGb+yjNVVpw+2aVeXPre3woTVGzxlU0AMSvNAxvgnSTvg1Y3djzLdoZnPeiCu4wpyANT7jA3GemKo1C105mbWHa6cyRb3KyIrrnSwyMgqceYbcdPGoBY3WykrB0LDYze1VPhH7T+10G258RTdYyTyB4nZp/M+yP8A6vIdbQDGw2/86VD9P7nM/Xw4fX8fX9uPiIFAAAAAwANgAOgFZUpWZcUpSgFKUAoCw4ZDk5q3qLYRYWpVdEVSOqCpClKVYsKUpQCoHEpsDFTiapOIS5NUm6RSbpESlKVgcwpSlAKUpQFT2u+AX30Ob7pqqeFdlZDBAfSXElzDGcCWLAzGDgfqugq27XfAL76HN901SuDfBrb6PF90tW5FuRyvH/0fTTgFb2eQr4TkMCR45QAA/wDCatbfs1KVUtfXyHSMqJYiFON1BEe4FdDStXjzcVF8jZ7TiOKi+X6IovVmT/3C/wD6kX/bp6syf+4X/wDUi/7dXtKpvZFN7PxI4a77AzzXPNN3MqoAqyMyvM3icFFUINyN8n/lVw3ZOQ/+pcSHkJYgPuq6GsJplRSzEKoGSTsAPbVp405pJ8i2JtE5pKXBHy7jn6Lbm6uTPJeNFHGMCWVxLMVXfmdxVVAPAFs48fAdP2a7Nuq4kuru4gwNKzMDzCN+YVxlU9gJJPjttV0kTXJDyArEDlIyMFyOkkg9nsX+J9lWdVcq0OZt4nHh9fwKUpWZYUpSgFKjz3RQ5Ze5kDVkbFjgZHXGSB/GpFTQsVutI8tWmrLhcPjUxVstFWyzjXAArKlK6DqFKUoBSlKA03L4U1QStkk1acTmwMVU1jN6mGI9TF3ABJzgDOwJP1Dc/wAKruHcaEuksugMkbL77J5rSBUwVG+I+oyN9iRubOqSPhkqrCQFJjhtRjUBloeZrUH/AIxg+NYyu9Dnk5Jqi0W8UtpDLsHz1BBQoG8MYGsZ38R13xpg4qkkgjQ6sxs+cMuysijAYbg6zgjbu+PhDThcrc3XpTmJcrs2rTzjFo+fARs+YqTbxSmZXdFQLC6bOGJZnjbIwPe4Q48ai2RmkWFKUq5oVPa74BffQ5vumrLg/EYRb2+ZY/8AURftr/hr51j2u+AX30Ob7pqg8J7H8PaCBmsrUkwRkkxISSY1JJ29tW5FuRd+kof8WL+on409JQ/4sX9RPxqu9S+HfIbX+in4U9S+HfIbX+in4VGhGhY+kof8WL+on41SX/6QLG3m5Nw5hzushGuJx7Q6Zwc7EEAj6qlepfDvkNr/AEU/CqDi/wCjHhzSNPOAkS7LFEiwIAfBinfkcnzHgAKlJE+lcTrION20kZljnikQDJZXVwPnwevl1qKzhyslxlEzmOIgkkjfmuqgkkdQOi9Tv0hcA7H2sLCVLaKDHvECgsv+d3O5fyzgfPvVpxGflvHJ3feumGYIO8UOQx2z3OnU5OKukk6RhN2r5ecexuXikJxhwcrqGAxGnLAvnGAuUbc7bfNn2PiMTasNjSuo5Vk7vxu8BkeY2qDwu1lCFhpVmgwvXAfnTuDg76f1iGtbcOmZsnV/qyvfl197mRyA7DAUmPG3t6UyxuiuedJ0TY+KozlFxty9zqU5kZxp0lcg4jBGdjq+vct9GX0BhqyRjBxkblQcYJHsBzUM2sry8xkVBqh21BjiNpSxONv94MV5b8OdXUEOyrKzg846d2Zh+r9o1Y9lGokqUzc3GodOsMWGFOyuch2Chh3e8MsOmfZ12qcDn/zFVLcMk5cKgLlLZUIz+2skD4B9h5LDPzVZQysxbKlcEAb5zlQT9RJHniqyS5FoylfqKy8spJGkU6yGlj0nOEWJdLNtnqSCOniKWcM3MjLK6rrmdsn9otpjB36aSSP/AMrdxBEjzIQhUDJXvaiM95gdeNs5xp8KkJDDkY0k6iBhie8u5HXqMVfNoZ5PV51voS1GTV9ZR4Wqizjy1XyLgAVEFzO7DXM9pSlamwpSlAK8JxXtaLuTC0IZUX0uWqNWTtkk1jXMzlbsUpSoIFKUoBSlKAqe13wC++hzfdNUrg3wa2+jxfdLUXtd8Avvoc33TVUcK7c2qwQKUvMiGMHFncEZEYGxC7irci1aHW0r5/2j/SmLUpJHBJLEe6yyQT2zhvjK7roYY/ZwD5+yfwH9KNndgaI7lGJwFMLOC3godMrk+eKZWQ00rZ1d3dpEpdzgdPaST0UDxJ9lRba0Z2E04wR7yPORHn9o+2QjqfDoPafbSzZmE0+Nf7KA5WIHwHtY+J/gNus+putEZJOWr4dO/n4UzSlUNBSlKAUpSgFKUoCqvOEGRpc6SJTGCx98qJjKL85B/mNb7WAGSSVSCjFWXzfRpZvmwB/ep1ZIuSKvmdUUWGrvzzUsuFw+NWdaLSPC1vrWKpHbFUhSlKsWFKUoBVZxSbwqyZsDNUN7JlqpN6GeI6RHpSlYHOKUpQClKUApSlAVPa74BffQ5vumqVwb4NbfR4vulqL2u+AX30Ob7pq9s74RW1rsXdoIwiDqx5S/UB4noKslYbSVsw43w20ZkluIRcOO7EjZfvdcIhOnJ8TjoN9hUjh/DtJDyBdeMKqjCRKf92g6fOfH5tqzsrEgmWUh5SMZHvUX/DT2D2nqf7VNqW60RRJy1l/QpSlULilKUApSlAKUpQClKUAqTYxZao1W3DIds1aKtl4q2WCjFe0pXQdIpSlAKUpQFP2r4q9rbNLHGJWDKNJflg6jjOrB/wCVfPm7c3ZOfcUf2n8uvoHa2LVbMP8AOn/UK4b0b5VjiJtnbgYeFKNzjb/n7Mj+u938ij+0/l09d7v5FH9p/LqR6N8qejfKs6ZtuNn9ny+5H9d7v5FH9p/Lp673fyKP7T+XUj0b5U9G+VKY3Gz+z5fcj+u938ij+0/l09d7v5FH9p/LqR6N8qejfKlMbjZ/Z8vuR/Xe7+RR/afy6eu938ij+0/l1I9G+VPRvlSmNxs/s+X3K3ivai6uIJoDaRpzYnj1e6NWnWhXVjl74z7a1cL7Q3MAGbRJXCKms3GDoQYVAOX3RgfxO9W/o3yp6N8qnWqIez7O3eT5fcj+u938ij+0/l09d7v5FH9p/LqR6N8qejfKopk7jZ/Z8vuR/Xe7+RR/afy6eu938ij+0/l1I9G+VPRvlSmNxs/s+X3I/rvd/Io/tP5dPXe7+RR/afy6kejfKno3ypTG42f2fL7kf13u/kUf2n8unrvd/Io/tP5dSPRvlT0b5UpjcbP7Pl9yP673fyKP7T+XT13u/kUf2n8upHo3yp6N8qUxuNn9ny+5H9d7v5FH9p/Lp673fyKP7T+XUj0b5U9G+VKY3Gz+z5fccO7X3MksUbWcah5FUt7ozgMwBbHL3xmvp0EWkYr51wzh+JoT7JUP/wBxX0mtcNHJtGHhxayKv7+4pSlanOKUpQClKUBC4tFqjI8x/wA65PiiPE9sqIZOZI6lRpGcQO47ze9AKgk+Vduy52NVvFeDNKYHjkETRSM4ynMVtUTR6WGoHHfzsQduoqslZvhYijo/NDmBc6tKpC7yEyAx6kUryiokJYnGAXQDHXWKx9IRlJpAjERWvPYbA4BmBj8mBt3Hs3FdAOzjroeOZRMDIWdotSPzirSDQHBAzGmMNtoGc75i3PYwmN44pzGJbVoJS0YdmyZW5i94BWLTyZ2Iw2BjANUpm6xMPr9SqW6zIU5LhRcm35mVxzMZAC5zg9M+2tK3bvJbaYXEcvMZW7h5iLA7rgZyhJCkZ6j2V1Xq8Pj/AP8Ab7p974/4fX+/9qheqDHlIblhFDG8cYWMK4V4GhBL6jllVhggDpuCdwysLFh5ZSTcREermwOrBA4UPHIWBljiIGk7MGlTY+2tyT7NqiZHWdIjHqVjqk0lWBGxGltX8DU5OwveVzJChChSIrZYgyiaKUE4cktqhAySRgnAHjNHCmkvjMUdI44tO5XEsmTokCg5wiPIMnGS49lKZLxIcilu5CkpiSCSUrCspKlFAVndQBqO7ZjOB41pt52czNGhmXVFowUQBJLZJdTM3hlvM7gVfXXB7hrqWSKQQqbWGPUUEgJEs7NpGoFXUOpBOV7/AEbw1y9i1C6Y3UAPGypJFzo9MdsIAjpqGvZdQ3GDjrSmQsSHN/Xz+ihTiOXAMWlFineViykxm3eMONvfACQHbrqHsNS7CUStoaJomMfMUFkbKZCk9090gsuQfjCrG17FBMrzFKMJ0ZeUEBjuRHzUXQwCnVECDjYEggnvVM4N2bEDMxMB7mkcu2jgJGc6nKk6m2HTSv8Al6YKLEsWFafcoEtppHn5egBHES6lJGoAGSQ43OM6QAR0OT0xGDTMyRKYtRneMy8t2RtFuZTpTmAghhoPfOCDXRTcGmJuYo2ESyyCZZNOsd7SJYGAdWGdOcgjZj7N/W4BcFYcTW6vDISmm2cR6WiaMoU5+c98nIYfNTKwsWPXyiotYJBLyZghJjMiOgZQyqyq4KsSVILp4nOryrLiREAj7mou+hRqVBnSW3Zthsp+c4FXB4JOqzS80SXDQmONtASOPO40oS22rDHUWJ0AdBipnFeFmVNKGMd7cSQieNhv3WQkE+3Yjp/CpylN6rRyccspldPc7YW3jlxrTXqd5V0Yzj/ddc+BPiBWqa+cMqCDv86JSpkQjRMXCuGBxnMTDHhir71OwpRZiA0CxPlM5KSvKhXDAKuqV1K75XC5HU6ouxZRjIskKOTE2EthHGHhdyh0K+SMSuDliT3SCMYMZWab3D6/UrI58rGEjeV3M2FyiHTDMY3YnZQASoHj3h45NaZeLKAzLDI6pb8+Q5RdCa5EcEE7sphfYdcGulXs2yCMwyhZIzNhmj1qUnm5rIVDg7EJghh73zxWv1QUR3EYkb9dZ8gsVBIJM7NNsQCS1yTjYbfUysje4fl9exT3chibDQsE1qmvWnV2CKwTOorqYDP9qws7oSOi8l0V2lVHJXDNC5VlwNxnSxHtCmrXiHYzmySPzIxqlWVWa3V5VdGVlTmFv9VlB3QAcEjUK84p2fbkRW0Ydi1wzmUFUESNOzyZ3zkpI6DAOTvtSmFiQaSvX+ehV8NZpHAIIWWHnRZABCBwjA46jvRuPHEmD0q09G+VWMHDiblpCmhI4eTGNu9qZXkfA6L+rjUePdbyqy9zrVlEzni66FBbcPw6HHRwf710laxAK2VZKjCcswpSlSUFKUoBSlKAUpSgFKUoBSlKAUpSgFKUoBSlKAUpSgFKUoBSlKAUpSgFKUoBSlKAUpSgFKUoBSlKA//Z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22" descr="http://upload.wikimedia.org/wikipedia/commons/thumb/9/93/Laminar_shear.svg/320px-Laminar_shear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549275"/>
            <a:ext cx="3722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nyíllal 6"/>
          <p:cNvCxnSpPr/>
          <p:nvPr/>
        </p:nvCxnSpPr>
        <p:spPr>
          <a:xfrm>
            <a:off x="6932613" y="3357563"/>
            <a:ext cx="187325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Szövegdoboz 7"/>
          <p:cNvSpPr txBox="1">
            <a:spLocks noChangeArrowheads="1"/>
          </p:cNvSpPr>
          <p:nvPr/>
        </p:nvSpPr>
        <p:spPr bwMode="auto">
          <a:xfrm>
            <a:off x="8459788" y="3398838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2392"/>
      </p:ext>
    </p:extLst>
  </p:cSld>
  <p:clrMapOvr>
    <a:masterClrMapping/>
  </p:clrMapOvr>
  <p:transition spd="slow" advTm="14985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Viszkozitás értelmezése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Téglalap 4"/>
          <p:cNvSpPr>
            <a:spLocks noChangeArrowheads="1"/>
          </p:cNvSpPr>
          <p:nvPr/>
        </p:nvSpPr>
        <p:spPr bwMode="auto">
          <a:xfrm>
            <a:off x="179388" y="3951288"/>
            <a:ext cx="83534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hőmozgás következtében az áramlásra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merőleges irányban a szomszédos rétegekből kölcsönösen részecskék lépnek át a másik rétegbe.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a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kisebb áramlási sebességű rétegbe nagyobb sebességű részecskék kerülnek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réteg impulzust kap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nagy impulzustranszport = nagy viszkozitás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hőmérséklet növelésével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    (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		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gázok viszkozitása n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övekszik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		      </a:t>
            </a:r>
            <a:r>
              <a:rPr lang="en-GB" altLang="en-US" sz="2000">
                <a:solidFill>
                  <a:srgbClr val="9900CC"/>
                </a:solidFill>
                <a:latin typeface="Arial" panose="020B0604020202020204" pitchFamily="34" charset="0"/>
              </a:rPr>
              <a:t>folyadékok viszkozitása csökken.</a:t>
            </a:r>
            <a:endParaRPr lang="hu-HU" altLang="en-US" sz="2000">
              <a:solidFill>
                <a:srgbClr val="9900CC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A43216-CDAE-41C7-83BD-A9A11C8B44FF}" type="slidenum">
              <a:rPr lang="hu-HU" altLang="hu-HU">
                <a:solidFill>
                  <a:srgbClr val="898989"/>
                </a:solidFill>
              </a:rPr>
              <a:pPr eaLnBrk="1" hangingPunct="1"/>
              <a:t>3</a:t>
            </a:fld>
            <a:endParaRPr lang="hu-HU" altLang="hu-HU">
              <a:solidFill>
                <a:srgbClr val="898989"/>
              </a:solidFill>
            </a:endParaRPr>
          </a:p>
        </p:txBody>
      </p:sp>
      <p:sp>
        <p:nvSpPr>
          <p:cNvPr id="4103" name="Téglalap 4"/>
          <p:cNvSpPr>
            <a:spLocks noChangeArrowheads="1"/>
          </p:cNvSpPr>
          <p:nvPr/>
        </p:nvSpPr>
        <p:spPr bwMode="auto">
          <a:xfrm>
            <a:off x="34925" y="620713"/>
            <a:ext cx="91455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      „a folyadéknak nagy a sűrűsége”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6600"/>
                </a:solidFill>
                <a:latin typeface="Arial" panose="020B0604020202020204" pitchFamily="34" charset="0"/>
              </a:rPr>
              <a:t>hétköznapi értelmezés:         lassú folyású folyadék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tudományos szóhasználat:   nagy tömeg esik egy térfogategységre (pl. g/cm</a:t>
            </a:r>
            <a:r>
              <a:rPr lang="hu-HU" altLang="en-US" sz="2000" baseline="30000">
                <a:solidFill>
                  <a:srgbClr val="99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  <a:t>)</a:t>
            </a:r>
            <a:br>
              <a:rPr lang="hu-HU" altLang="en-US" sz="2000">
                <a:solidFill>
                  <a:srgbClr val="9900CC"/>
                </a:solidFill>
                <a:latin typeface="Arial" panose="020B0604020202020204" pitchFamily="34" charset="0"/>
              </a:rPr>
            </a:br>
            <a:endParaRPr lang="hu-HU" altLang="en-US" sz="2000">
              <a:solidFill>
                <a:srgbClr val="99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víz sűrűsége         </a:t>
            </a: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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1,00 g/cm</a:t>
            </a:r>
            <a:r>
              <a:rPr lang="hu-HU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méz sűrűsége       </a:t>
            </a: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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1,42 g/cm</a:t>
            </a:r>
            <a:r>
              <a:rPr lang="hu-HU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víz    viszkozitása    </a:t>
            </a: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=   8,90 × 10</a:t>
            </a:r>
            <a:r>
              <a:rPr lang="hu-HU" altLang="en-US" sz="1800" baseline="30000">
                <a:solidFill>
                  <a:srgbClr val="0000CC"/>
                </a:solidFill>
                <a:latin typeface="Arial" panose="020B0604020202020204" pitchFamily="34" charset="0"/>
              </a:rPr>
              <a:t>−4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Pa s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méz  viszkozitása    </a:t>
            </a: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= 10,0              Pa s</a:t>
            </a:r>
          </a:p>
        </p:txBody>
      </p:sp>
      <p:pic>
        <p:nvPicPr>
          <p:cNvPr id="4104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6" descr="http://www.zeitnews.org/node/images/stories/storypics/ChemistryPhysics/viscosity_of_liqui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01800"/>
            <a:ext cx="33401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467754"/>
      </p:ext>
    </p:extLst>
  </p:cSld>
  <p:clrMapOvr>
    <a:masterClrMapping/>
  </p:clrMapOvr>
  <p:transition spd="slow" advTm="16687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Stokes-féle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ellenállástörvény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395288" y="549275"/>
            <a:ext cx="835342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V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iszkózus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folyadékban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mozgó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részecskékre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közegellenállási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erő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hat.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Gömb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alakú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részecskék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érvényes a </a:t>
            </a:r>
            <a:r>
              <a:rPr lang="en-GB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Stokes‑</a:t>
            </a:r>
            <a:r>
              <a:rPr lang="en-GB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féle</a:t>
            </a:r>
            <a:r>
              <a:rPr lang="en-GB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ellenállástörvény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:</a:t>
            </a: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 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		 	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 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i="1" dirty="0">
                <a:solidFill>
                  <a:srgbClr val="0000CC"/>
                </a:solidFill>
                <a:latin typeface="Arial" charset="0"/>
                <a:cs typeface="Arial" charset="0"/>
              </a:rPr>
              <a:t>F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    	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mozgó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részecskére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ható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		  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közegellenállási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erő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i="1" dirty="0">
                <a:solidFill>
                  <a:srgbClr val="0000CC"/>
                </a:solidFill>
                <a:latin typeface="Arial" charset="0"/>
                <a:cs typeface="Arial" charset="0"/>
                <a:sym typeface="Symbol" pitchFamily="18" charset="2"/>
              </a:rPr>
              <a:t>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  <a:sym typeface="Symbol" pitchFamily="18" charset="2"/>
              </a:rPr>
              <a:t>	         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viszkozitás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i="1" dirty="0">
                <a:solidFill>
                  <a:srgbClr val="0000CC"/>
                </a:solidFill>
                <a:latin typeface="Arial" charset="0"/>
                <a:cs typeface="Arial" charset="0"/>
              </a:rPr>
              <a:t>r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   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     gömb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sugara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i="1" dirty="0">
                <a:solidFill>
                  <a:srgbClr val="0000CC"/>
                </a:solidFill>
                <a:latin typeface="Arial" charset="0"/>
                <a:cs typeface="Arial" charset="0"/>
              </a:rPr>
              <a:t>v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  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      gömb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Arial" charset="0"/>
              </a:rPr>
              <a:t>sebessége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Arial" charset="0"/>
              </a:rPr>
              <a:t> </a:t>
            </a:r>
            <a:endParaRPr lang="hu-HU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25C756-5424-43E5-BA9B-570DA3610D19}" type="slidenum">
              <a:rPr lang="hu-HU" altLang="hu-HU">
                <a:solidFill>
                  <a:srgbClr val="898989"/>
                </a:solidFill>
              </a:rPr>
              <a:pPr eaLnBrk="1" hangingPunct="1"/>
              <a:t>4</a:t>
            </a:fld>
            <a:endParaRPr lang="hu-HU" altLang="hu-HU">
              <a:solidFill>
                <a:srgbClr val="898989"/>
              </a:solidFill>
            </a:endParaRPr>
          </a:p>
        </p:txBody>
      </p:sp>
      <p:sp>
        <p:nvSpPr>
          <p:cNvPr id="5127" name="Téglalap 4"/>
          <p:cNvSpPr>
            <a:spLocks noChangeArrowheads="1"/>
          </p:cNvSpPr>
          <p:nvPr/>
        </p:nvSpPr>
        <p:spPr bwMode="auto">
          <a:xfrm>
            <a:off x="5580063" y="5457825"/>
            <a:ext cx="3384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Sir George Gabriel Stokes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1819 –1903)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angol matematikus és fizikus</a:t>
            </a:r>
            <a:endParaRPr lang="en-US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5128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132" name="Objektum 3"/>
          <p:cNvGraphicFramePr>
            <a:graphicFrameLocks noChangeAspect="1"/>
          </p:cNvGraphicFramePr>
          <p:nvPr/>
        </p:nvGraphicFramePr>
        <p:xfrm>
          <a:off x="863600" y="1438275"/>
          <a:ext cx="20955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6" imgW="837836" imgH="203112" progId="Equation.3">
                  <p:embed/>
                </p:oleObj>
              </mc:Choice>
              <mc:Fallback>
                <p:oleObj name="Equation" r:id="rId6" imgW="83783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1438275"/>
                        <a:ext cx="2095500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3" name="Picture 17" descr="http://cdn.dipity.com/uploads/events/24752f88b69708197c6f89fcea77d911_1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2060575"/>
            <a:ext cx="2667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0" descr="http://www.syntheticlubricants.ca/CMImages/General%20Images/Resource%20Library/viscosity-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797300"/>
            <a:ext cx="37655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06101"/>
      </p:ext>
    </p:extLst>
  </p:cSld>
  <p:clrMapOvr>
    <a:masterClrMapping/>
  </p:clrMapOvr>
  <p:transition spd="slow" advTm="10504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Diffúzió,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, anyagforrás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8" name="Téglalap 4"/>
          <p:cNvSpPr>
            <a:spLocks noChangeArrowheads="1"/>
          </p:cNvSpPr>
          <p:nvPr/>
        </p:nvSpPr>
        <p:spPr bwMode="auto">
          <a:xfrm>
            <a:off x="322263" y="730250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diffúzió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egy anyag vándorlása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magasabb koncentrációjú helyről 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az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alacsonyabb koncentrációjú hely felé</a:t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a közeg makroszkopikus áramlása nélkül</a:t>
            </a:r>
            <a:endParaRPr lang="hu-HU" altLang="en-US" sz="200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B1D69E-6B3A-42A8-A4DF-CCF495CB9EC8}" type="slidenum">
              <a:rPr lang="hu-HU" altLang="en-US">
                <a:solidFill>
                  <a:srgbClr val="898989"/>
                </a:solidFill>
              </a:rPr>
              <a:pPr eaLnBrk="1" hangingPunct="1"/>
              <a:t>5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3080" name="Téglalap 4"/>
          <p:cNvSpPr>
            <a:spLocks noChangeArrowheads="1"/>
          </p:cNvSpPr>
          <p:nvPr/>
        </p:nvSpPr>
        <p:spPr bwMode="auto">
          <a:xfrm>
            <a:off x="322263" y="3689350"/>
            <a:ext cx="8353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anyagok </a:t>
            </a:r>
            <a:r>
              <a:rPr lang="en-GB" altLang="en-US" sz="2000" u="sng" dirty="0" err="1">
                <a:solidFill>
                  <a:srgbClr val="800000"/>
                </a:solidFill>
                <a:latin typeface="Arial" panose="020B0604020202020204" pitchFamily="34" charset="0"/>
              </a:rPr>
              <a:t>forrás</a:t>
            </a:r>
            <a:r>
              <a:rPr lang="hu-HU" altLang="en-US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a és nyelői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:</a:t>
            </a:r>
            <a:b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anyag </a:t>
            </a:r>
            <a: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megjelenése/eltűnése 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egy rendszerben, </a:t>
            </a:r>
            <a: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 dirty="0" smtClean="0">
                <a:solidFill>
                  <a:srgbClr val="800000"/>
                </a:solidFill>
                <a:latin typeface="Arial" panose="020B0604020202020204" pitchFamily="34" charset="0"/>
              </a:rPr>
              <a:t>például </a:t>
            </a:r>
            <a:r>
              <a:rPr lang="en-GB" altLang="en-US" sz="2000" dirty="0" err="1">
                <a:solidFill>
                  <a:srgbClr val="800000"/>
                </a:solidFill>
                <a:latin typeface="Arial" panose="020B0604020202020204" pitchFamily="34" charset="0"/>
              </a:rPr>
              <a:t>kémiai</a:t>
            </a:r>
            <a:r>
              <a:rPr lang="en-GB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800000"/>
                </a:solidFill>
                <a:latin typeface="Arial" panose="020B0604020202020204" pitchFamily="34" charset="0"/>
              </a:rPr>
              <a:t>reakciók</a:t>
            </a:r>
            <a:r>
              <a:rPr lang="hu-HU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miatt</a:t>
            </a:r>
            <a:r>
              <a:rPr lang="en-GB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endParaRPr lang="hu-HU" altLang="en-US" sz="2000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800000"/>
                </a:solidFill>
                <a:latin typeface="Arial" panose="020B0604020202020204" pitchFamily="34" charset="0"/>
              </a:rPr>
              <a:t> </a:t>
            </a:r>
            <a:endParaRPr lang="hu-HU" altLang="en-US" sz="2000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GB" altLang="en-US" sz="2000" i="1" dirty="0" err="1">
                <a:solidFill>
                  <a:srgbClr val="FF0000"/>
                </a:solidFill>
                <a:latin typeface="Arial" panose="020B0604020202020204" pitchFamily="34" charset="0"/>
              </a:rPr>
              <a:t>x,c,t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egységnyi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térfogatban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időegység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keletkező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vagy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eltűnő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anyagmennyiség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hu-HU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152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4"/>
          <p:cNvSpPr>
            <a:spLocks noChangeArrowheads="1"/>
          </p:cNvSpPr>
          <p:nvPr/>
        </p:nvSpPr>
        <p:spPr bwMode="auto">
          <a:xfrm>
            <a:off x="250825" y="5757863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következőkben az egyszerűség kedvéért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folyamatokat csak az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-koordináta mentén vizsgáljuk.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Hasonló eredményeket kapnánk 2 illetve 3 térbeli dimenzióban is.</a:t>
            </a:r>
          </a:p>
        </p:txBody>
      </p:sp>
      <p:pic>
        <p:nvPicPr>
          <p:cNvPr id="6156" name="Picture 14" descr="File:DiffusionMicroMacro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787400"/>
            <a:ext cx="3429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4"/>
          <p:cNvSpPr>
            <a:spLocks noChangeArrowheads="1"/>
          </p:cNvSpPr>
          <p:nvPr/>
        </p:nvSpPr>
        <p:spPr bwMode="auto">
          <a:xfrm>
            <a:off x="322263" y="2363788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000" u="sng">
                <a:solidFill>
                  <a:srgbClr val="800000"/>
                </a:solidFill>
                <a:latin typeface="Arial" panose="020B0604020202020204" pitchFamily="34" charset="0"/>
              </a:rPr>
              <a:t>konvekció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: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egy anyag vándorlása,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mert a </a:t>
            </a:r>
            <a:r>
              <a:rPr lang="en-GB" altLang="en-US" sz="2000">
                <a:solidFill>
                  <a:srgbClr val="800000"/>
                </a:solidFill>
                <a:latin typeface="Arial" panose="020B0604020202020204" pitchFamily="34" charset="0"/>
              </a:rPr>
              <a:t>közeg makroszkopikus áramlása </a:t>
            </a: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/>
            </a:r>
            <a:b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800000"/>
                </a:solidFill>
                <a:latin typeface="Arial" panose="020B0604020202020204" pitchFamily="34" charset="0"/>
              </a:rPr>
              <a:t>magával sodorja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60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Diffúziós áramsűrűség  -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Fick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I. törvénye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107950" y="690563"/>
            <a:ext cx="83534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DEF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diffúziós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áramsűrűség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anyagmennyiség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amely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 diffúzió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irányára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merőleges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egységnyi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felületen</a:t>
            </a:r>
            <a:r>
              <a:rPr lang="hu-HU" sz="2000" dirty="0" smtClean="0">
                <a:solidFill>
                  <a:srgbClr val="800000"/>
                </a:solidFill>
                <a:latin typeface="Arial" pitchFamily="34" charset="0"/>
              </a:rPr>
              <a:t>,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időegység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alatt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áthalad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/>
            </a:r>
            <a:br>
              <a:rPr lang="hu-HU" sz="2000" dirty="0">
                <a:solidFill>
                  <a:srgbClr val="800000"/>
                </a:solidFill>
                <a:latin typeface="Arial" pitchFamily="34" charset="0"/>
              </a:rPr>
            </a:b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[mol m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-2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 s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-1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]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TV  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Fick I.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törvénye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: a </a:t>
            </a:r>
            <a:r>
              <a:rPr lang="en-GB" sz="2000" i="1" dirty="0" err="1">
                <a:solidFill>
                  <a:srgbClr val="800000"/>
                </a:solidFill>
                <a:latin typeface="Arial" pitchFamily="34" charset="0"/>
              </a:rPr>
              <a:t>J</a:t>
            </a:r>
            <a:r>
              <a:rPr lang="en-GB" sz="2000" baseline="-25000" dirty="0" err="1">
                <a:solidFill>
                  <a:srgbClr val="800000"/>
                </a:solidFill>
                <a:latin typeface="Arial" pitchFamily="34" charset="0"/>
              </a:rPr>
              <a:t>d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diffúziós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áramsűrűség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arányos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diffundáló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anyag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koncentrációjának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térbeli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gradiensével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: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b="1" dirty="0">
                <a:latin typeface="Arial" pitchFamily="34" charset="0"/>
              </a:rPr>
              <a:t>	</a:t>
            </a:r>
            <a:endParaRPr lang="hu-HU" sz="2000" b="1" dirty="0"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b="1" dirty="0">
                <a:latin typeface="Arial" pitchFamily="34" charset="0"/>
              </a:rPr>
              <a:t>	 	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DEF</a:t>
            </a:r>
            <a:r>
              <a:rPr lang="hu-HU" sz="2000" dirty="0">
                <a:latin typeface="Arial" pitchFamily="34" charset="0"/>
              </a:rPr>
              <a:t> 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a </a:t>
            </a:r>
            <a:r>
              <a:rPr lang="en-GB" sz="2000" i="1" dirty="0">
                <a:solidFill>
                  <a:srgbClr val="800000"/>
                </a:solidFill>
                <a:latin typeface="Arial" pitchFamily="34" charset="0"/>
              </a:rPr>
              <a:t>D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 &gt; 0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arányossági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tényező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diffúziós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együttható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endParaRPr lang="hu-HU" sz="2000" u="sng" dirty="0"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n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egatív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előjel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re azért van szükség, mert</a:t>
            </a: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/>
            </a:r>
            <a:br>
              <a:rPr lang="hu-HU" sz="2000" i="1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sz="2000" i="1" dirty="0" err="1">
                <a:solidFill>
                  <a:srgbClr val="0000CC"/>
                </a:solidFill>
                <a:latin typeface="Arial" pitchFamily="34" charset="0"/>
              </a:rPr>
              <a:t>J</a:t>
            </a:r>
            <a:r>
              <a:rPr lang="hu-HU" sz="2000" i="1" baseline="-25000" dirty="0" err="1">
                <a:solidFill>
                  <a:srgbClr val="0000CC"/>
                </a:solidFill>
                <a:latin typeface="Arial" pitchFamily="34" charset="0"/>
              </a:rPr>
              <a:t>d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      pozitív, </a:t>
            </a:r>
            <a:br>
              <a:rPr lang="hu-HU" sz="2000" dirty="0">
                <a:solidFill>
                  <a:srgbClr val="0000CC"/>
                </a:solidFill>
                <a:latin typeface="Arial" pitchFamily="34" charset="0"/>
              </a:rPr>
            </a:br>
            <a:r>
              <a:rPr lang="en-GB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</a:t>
            </a: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>c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/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</a:t>
            </a: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>x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 negatív (csökken a koncentráció </a:t>
            </a:r>
            <a:r>
              <a:rPr lang="hu-HU" sz="2000" dirty="0" err="1">
                <a:solidFill>
                  <a:srgbClr val="0000CC"/>
                </a:solidFill>
                <a:latin typeface="Arial" pitchFamily="34" charset="0"/>
              </a:rPr>
              <a:t>jobbfelé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)</a:t>
            </a:r>
            <a:br>
              <a:rPr lang="hu-HU" sz="2000" dirty="0">
                <a:solidFill>
                  <a:srgbClr val="0000CC"/>
                </a:solidFill>
                <a:latin typeface="Arial" pitchFamily="34" charset="0"/>
              </a:rPr>
            </a:br>
            <a:r>
              <a:rPr lang="hu-HU" sz="2000" i="1" dirty="0">
                <a:solidFill>
                  <a:srgbClr val="0000CC"/>
                </a:solidFill>
                <a:latin typeface="Arial" pitchFamily="34" charset="0"/>
              </a:rPr>
              <a:t>D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       pozitív (így definiáltuk)</a:t>
            </a: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endParaRPr lang="hu-HU" sz="2000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endParaRPr lang="hu-HU" sz="2000" dirty="0">
              <a:solidFill>
                <a:srgbClr val="0000CC"/>
              </a:solidFill>
              <a:latin typeface="Arial" pitchFamily="34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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  <a:sym typeface="Symbol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a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diffúzió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a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csökkenő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koncentráció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pitchFamily="34" charset="0"/>
              </a:rPr>
              <a:t>irányába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</a:rPr>
              <a:t>megy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</a:rPr>
              <a:t> </a:t>
            </a:r>
            <a:endParaRPr lang="hu-HU" sz="20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E1530-3834-4400-82B4-95CC8AE680B4}" type="slidenum">
              <a:rPr lang="hu-HU" altLang="en-US">
                <a:solidFill>
                  <a:srgbClr val="898989"/>
                </a:solidFill>
              </a:rPr>
              <a:pPr eaLnBrk="1" hangingPunct="1"/>
              <a:t>6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7175" name="Téglalap 4"/>
          <p:cNvSpPr>
            <a:spLocks noChangeArrowheads="1"/>
          </p:cNvSpPr>
          <p:nvPr/>
        </p:nvSpPr>
        <p:spPr bwMode="auto">
          <a:xfrm>
            <a:off x="5292725" y="5026025"/>
            <a:ext cx="3816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Adolf Eugen Fick (1829-1901)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német orvos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(nem ő találta fel a kontaktlencsét!)</a:t>
            </a:r>
            <a:endParaRPr lang="en-US" altLang="en-US" sz="1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176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80" name="Objektum 3"/>
          <p:cNvGraphicFramePr>
            <a:graphicFrameLocks noChangeAspect="1"/>
          </p:cNvGraphicFramePr>
          <p:nvPr/>
        </p:nvGraphicFramePr>
        <p:xfrm>
          <a:off x="2443163" y="2781300"/>
          <a:ext cx="16240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6" imgW="812447" imgH="431613" progId="Equation.3">
                  <p:embed/>
                </p:oleObj>
              </mc:Choice>
              <mc:Fallback>
                <p:oleObj name="Equation" r:id="rId6" imgW="812447" imgH="431613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2781300"/>
                        <a:ext cx="16240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81" name="Picture 6" descr="http://upload.wikimedia.org/wikipedia/commons/thumb/b/b3/Adolf_Fick_8bit_korr_klein1.jpg/200px-Adolf_Fick_8bit_korr_klein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446338"/>
            <a:ext cx="1905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693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Konvekciós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áramsűrűség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423A79-F7DA-4947-BE32-91A16EA218EE}" type="slidenum">
              <a:rPr lang="hu-HU" altLang="en-US">
                <a:solidFill>
                  <a:srgbClr val="898989"/>
                </a:solidFill>
              </a:rPr>
              <a:pPr eaLnBrk="1" hangingPunct="1"/>
              <a:t>7</a:t>
            </a:fld>
            <a:endParaRPr lang="hu-HU" altLang="en-US">
              <a:solidFill>
                <a:srgbClr val="898989"/>
              </a:solidFill>
            </a:endParaRPr>
          </a:p>
        </p:txBody>
      </p:sp>
      <p:pic>
        <p:nvPicPr>
          <p:cNvPr id="8198" name="Picture 12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4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6" descr="http://www.dpchallenge.com/images/pix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202" name="Objektum 3"/>
          <p:cNvGraphicFramePr>
            <a:graphicFrameLocks noChangeAspect="1"/>
          </p:cNvGraphicFramePr>
          <p:nvPr/>
        </p:nvGraphicFramePr>
        <p:xfrm>
          <a:off x="1149350" y="4314825"/>
          <a:ext cx="11906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6" imgW="1016000" imgH="342900" progId="Equation.3">
                  <p:embed/>
                </p:oleObj>
              </mc:Choice>
              <mc:Fallback>
                <p:oleObj name="Equation" r:id="rId6" imgW="1016000" imgH="3429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4314825"/>
                        <a:ext cx="11906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3" name="Picture 15" descr="http://www.physics.arizona.edu/%7Ethews/reu/convection1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00438"/>
            <a:ext cx="4286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4"/>
          <p:cNvSpPr>
            <a:spLocks noChangeArrowheads="1"/>
          </p:cNvSpPr>
          <p:nvPr/>
        </p:nvSpPr>
        <p:spPr bwMode="auto">
          <a:xfrm>
            <a:off x="250825" y="665163"/>
            <a:ext cx="8353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 pitchFamily="34" charset="0"/>
              </a:rPr>
              <a:t>DEF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hu-HU" sz="2000" u="sng" dirty="0" err="1">
                <a:solidFill>
                  <a:srgbClr val="800000"/>
                </a:solidFill>
                <a:latin typeface="Arial" pitchFamily="34" charset="0"/>
              </a:rPr>
              <a:t>konvekciós</a:t>
            </a:r>
            <a:r>
              <a:rPr lang="en-GB" sz="2000" u="sng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u="sng" dirty="0" err="1">
                <a:solidFill>
                  <a:srgbClr val="800000"/>
                </a:solidFill>
                <a:latin typeface="Arial" pitchFamily="34" charset="0"/>
              </a:rPr>
              <a:t>áramsűrűség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az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anyagmennyiség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amely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a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z áramlás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irányára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merőleges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egységnyi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 smtClean="0">
                <a:solidFill>
                  <a:srgbClr val="800000"/>
                </a:solidFill>
                <a:latin typeface="Arial" pitchFamily="34" charset="0"/>
              </a:rPr>
              <a:t>felületen</a:t>
            </a:r>
            <a:r>
              <a:rPr lang="hu-HU" sz="2000" dirty="0" smtClean="0">
                <a:solidFill>
                  <a:srgbClr val="800000"/>
                </a:solidFill>
                <a:latin typeface="Arial" pitchFamily="34" charset="0"/>
              </a:rPr>
              <a:t>,</a:t>
            </a:r>
            <a:r>
              <a:rPr lang="en-GB" sz="2000" dirty="0" smtClean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időegység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alatt</a:t>
            </a:r>
            <a:r>
              <a:rPr lang="en-GB" sz="20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 pitchFamily="34" charset="0"/>
              </a:rPr>
              <a:t>áthalad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/>
            </a:r>
            <a:br>
              <a:rPr lang="hu-HU" sz="2000" dirty="0">
                <a:solidFill>
                  <a:srgbClr val="800000"/>
                </a:solidFill>
                <a:latin typeface="Arial" pitchFamily="34" charset="0"/>
              </a:rPr>
            </a:b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[mol m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-2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 s</a:t>
            </a:r>
            <a:r>
              <a:rPr lang="hu-HU" sz="2000" baseline="30000" dirty="0">
                <a:solidFill>
                  <a:srgbClr val="800000"/>
                </a:solidFill>
                <a:latin typeface="Arial" pitchFamily="34" charset="0"/>
              </a:rPr>
              <a:t>-1</a:t>
            </a:r>
            <a:r>
              <a:rPr lang="hu-HU" sz="2000" dirty="0">
                <a:solidFill>
                  <a:srgbClr val="800000"/>
                </a:solidFill>
                <a:latin typeface="Arial" pitchFamily="34" charset="0"/>
              </a:rPr>
              <a:t>]</a:t>
            </a:r>
            <a:endParaRPr lang="hu-HU" sz="2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just"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latin typeface="Arial" pitchFamily="34" charset="0"/>
              </a:rPr>
              <a:t> 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322263" y="1844675"/>
            <a:ext cx="835342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Ha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az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áramló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közeg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sebessége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GB" sz="2000" i="1" baseline="-25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x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akkor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időegység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alatt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az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áramlás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irányára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merőleges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egységnyi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felületen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annyi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anyagmennyiség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halad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át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amely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en-GB" sz="2000" i="1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v</a:t>
            </a:r>
            <a:r>
              <a:rPr lang="en-GB" sz="2000" i="1" baseline="-25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x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magasságú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egységnyi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alapterületű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hengerben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található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. 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i="1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J</a:t>
            </a:r>
            <a:r>
              <a:rPr lang="en-GB" sz="2000" baseline="-25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konvekciós</a:t>
            </a:r>
            <a:r>
              <a:rPr lang="en-GB" sz="2000" u="sng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áramsűrűség</a:t>
            </a:r>
            <a:r>
              <a:rPr lang="hu-HU" sz="2000" u="sng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számítása</a:t>
            </a:r>
            <a:r>
              <a:rPr lang="en-GB" sz="2000" u="sng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: 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		 	 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hu-HU" sz="2000" i="1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c   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közeg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által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szállított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</a:br>
            <a:r>
              <a:rPr lang="hu-HU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   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anyagfajta</a:t>
            </a: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koncentrációja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79388" algn="l"/>
                <a:tab pos="2266950" algn="ctr"/>
                <a:tab pos="4535488" algn="r"/>
              </a:tabLst>
              <a:defRPr/>
            </a:pPr>
            <a:r>
              <a:rPr lang="en-GB" sz="2000" dirty="0">
                <a:solidFill>
                  <a:srgbClr val="0000CC"/>
                </a:solidFill>
                <a:latin typeface="Arial" charset="0"/>
                <a:cs typeface="Times New Roman" pitchFamily="18" charset="0"/>
              </a:rPr>
              <a:t> </a:t>
            </a:r>
            <a:endParaRPr lang="hu-HU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303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1D reakció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rendszer leírása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6" name="Téglalap 4"/>
          <p:cNvSpPr>
            <a:spLocks noChangeArrowheads="1"/>
          </p:cNvSpPr>
          <p:nvPr/>
        </p:nvSpPr>
        <p:spPr bwMode="auto">
          <a:xfrm>
            <a:off x="395288" y="549275"/>
            <a:ext cx="83534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TV</a:t>
            </a:r>
            <a:r>
              <a:rPr lang="hu-HU" sz="2000" dirty="0">
                <a:latin typeface="Arial"/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egydimenziós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(1D)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reakció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–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diffúzió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–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konvekció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egyenlet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:</a:t>
            </a:r>
            <a:endParaRPr lang="hu-HU" sz="1400" dirty="0">
              <a:solidFill>
                <a:srgbClr val="8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/>
              <a:ea typeface="Times New Roman"/>
              <a:cs typeface="Arial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en-GB" sz="2000" dirty="0">
                <a:latin typeface="Arial"/>
                <a:ea typeface="Times New Roman"/>
                <a:cs typeface="Times New Roman"/>
              </a:rPr>
              <a:t>	</a:t>
            </a:r>
            <a:endParaRPr lang="hu-HU" sz="2000" dirty="0"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en-GB" sz="2000" dirty="0">
                <a:latin typeface="Arial"/>
                <a:ea typeface="Times New Roman"/>
                <a:cs typeface="Times New Roman"/>
              </a:rPr>
              <a:t>	 	</a:t>
            </a:r>
            <a:endParaRPr lang="hu-HU" sz="1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/>
              <a:ea typeface="Times New Roman"/>
              <a:cs typeface="Arial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2000" b="1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2000" b="1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sz="2000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TV </a:t>
            </a:r>
            <a:r>
              <a:rPr lang="en-GB" sz="2000" u="words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Fick II. </a:t>
            </a:r>
            <a:r>
              <a:rPr lang="en-GB" sz="2000" u="words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törv</a:t>
            </a:r>
            <a:r>
              <a:rPr lang="en-GB" sz="2000" u="sng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ény</a:t>
            </a:r>
            <a:r>
              <a:rPr lang="hu-HU" sz="2000" u="sng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</a:t>
            </a:r>
            <a:r>
              <a:rPr lang="hu-HU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 (</a:t>
            </a:r>
            <a:r>
              <a:rPr lang="en-GB" sz="2000" i="1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v</a:t>
            </a:r>
            <a:r>
              <a:rPr lang="en-GB" sz="2000" i="1" baseline="-25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x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 = 0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és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GB" sz="2000" i="1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f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 = 0 </a:t>
            </a:r>
            <a:r>
              <a:rPr lang="en-GB" sz="2000" dirty="0" err="1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eset</a:t>
            </a:r>
            <a:r>
              <a:rPr lang="hu-HU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é</a:t>
            </a:r>
            <a:r>
              <a:rPr lang="en-GB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ben</a:t>
            </a:r>
            <a:r>
              <a:rPr lang="hu-HU" sz="2000" dirty="0">
                <a:solidFill>
                  <a:srgbClr val="800000"/>
                </a:solidFill>
                <a:latin typeface="Arial"/>
                <a:ea typeface="Times New Roman"/>
                <a:cs typeface="Times New Roman"/>
              </a:rPr>
              <a:t>):</a:t>
            </a: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2000" dirty="0"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endParaRPr lang="hu-HU" sz="1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5669D8-E26D-4451-A2F7-9B9D072B9063}" type="slidenum">
              <a:rPr lang="hu-HU" altLang="en-US">
                <a:solidFill>
                  <a:srgbClr val="898989"/>
                </a:solidFill>
              </a:rPr>
              <a:pPr eaLnBrk="1" hangingPunct="1"/>
              <a:t>8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3080" name="Téglalap 4"/>
          <p:cNvSpPr>
            <a:spLocks noChangeArrowheads="1"/>
          </p:cNvSpPr>
          <p:nvPr/>
        </p:nvSpPr>
        <p:spPr bwMode="auto">
          <a:xfrm>
            <a:off x="179388" y="2781300"/>
            <a:ext cx="8353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ezek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parciális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differenciálegyenlet</a:t>
            </a:r>
            <a:r>
              <a:rPr lang="hu-HU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ek</a:t>
            </a:r>
            <a:endParaRPr lang="hu-HU" dirty="0">
              <a:solidFill>
                <a:srgbClr val="0000CC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Times New Roman"/>
            </a:endParaRPr>
          </a:p>
          <a:p>
            <a:pPr>
              <a:spcAft>
                <a:spcPts val="0"/>
              </a:spcAft>
              <a:tabLst>
                <a:tab pos="180340" algn="l"/>
                <a:tab pos="2268220" algn="ctr"/>
                <a:tab pos="4536440" algn="r"/>
              </a:tabLst>
              <a:defRPr/>
            </a:pPr>
            <a:r>
              <a:rPr lang="hu-HU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nemstacionárius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eset:    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peremfeltétel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és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kezdeti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feltétel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kell</a:t>
            </a:r>
            <a:b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</a:b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stacionárius eset:            csak </a:t>
            </a:r>
            <a:r>
              <a:rPr lang="en-GB" dirty="0" err="1">
                <a:solidFill>
                  <a:srgbClr val="0000CC"/>
                </a:solidFill>
                <a:latin typeface="Arial" pitchFamily="34" charset="0"/>
                <a:ea typeface="Times New Roman"/>
              </a:rPr>
              <a:t>peremfeltétel</a:t>
            </a:r>
            <a:r>
              <a:rPr lang="en-GB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 </a:t>
            </a:r>
            <a:r>
              <a:rPr lang="hu-HU" dirty="0">
                <a:solidFill>
                  <a:srgbClr val="0000CC"/>
                </a:solidFill>
                <a:latin typeface="Arial" pitchFamily="34" charset="0"/>
                <a:ea typeface="Times New Roman"/>
              </a:rPr>
              <a:t>kell</a:t>
            </a:r>
          </a:p>
        </p:txBody>
      </p:sp>
      <p:pic>
        <p:nvPicPr>
          <p:cNvPr id="9224" name="Picture 12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6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28" name="Objektum 3"/>
          <p:cNvGraphicFramePr>
            <a:graphicFrameLocks noChangeAspect="1"/>
          </p:cNvGraphicFramePr>
          <p:nvPr/>
        </p:nvGraphicFramePr>
        <p:xfrm>
          <a:off x="2146300" y="1125538"/>
          <a:ext cx="2857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Equation" r:id="rId7" imgW="2819400" imgH="800100" progId="Equation.3">
                  <p:embed/>
                </p:oleObj>
              </mc:Choice>
              <mc:Fallback>
                <p:oleObj name="Equation" r:id="rId7" imgW="2819400" imgH="8001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300" y="1125538"/>
                        <a:ext cx="28575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30" name="Objektum 6"/>
          <p:cNvGraphicFramePr>
            <a:graphicFrameLocks noChangeAspect="1"/>
          </p:cNvGraphicFramePr>
          <p:nvPr/>
        </p:nvGraphicFramePr>
        <p:xfrm>
          <a:off x="6115050" y="1795463"/>
          <a:ext cx="16256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9" imgW="812447" imgH="457002" progId="Equation.3">
                  <p:embed/>
                </p:oleObj>
              </mc:Choice>
              <mc:Fallback>
                <p:oleObj name="Equation" r:id="rId9" imgW="812447" imgH="457002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050" y="1795463"/>
                        <a:ext cx="1625600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5492" r="3290" b="4837"/>
          <a:stretch>
            <a:fillRect/>
          </a:stretch>
        </p:blipFill>
        <p:spPr bwMode="auto">
          <a:xfrm>
            <a:off x="4716463" y="4797425"/>
            <a:ext cx="36877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9234" name="Objektum 8"/>
          <p:cNvGraphicFramePr>
            <a:graphicFrameLocks noChangeAspect="1"/>
          </p:cNvGraphicFramePr>
          <p:nvPr/>
        </p:nvGraphicFramePr>
        <p:xfrm>
          <a:off x="669925" y="5157788"/>
          <a:ext cx="31813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Equation" r:id="rId12" imgW="1511300" imgH="457200" progId="Equation.3">
                  <p:embed/>
                </p:oleObj>
              </mc:Choice>
              <mc:Fallback>
                <p:oleObj name="Equation" r:id="rId12" imgW="1511300" imgH="45720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5157788"/>
                        <a:ext cx="318135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églalap 4"/>
          <p:cNvSpPr>
            <a:spLocks noChangeArrowheads="1"/>
          </p:cNvSpPr>
          <p:nvPr/>
        </p:nvSpPr>
        <p:spPr bwMode="auto">
          <a:xfrm>
            <a:off x="250825" y="3997325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  <a:tab pos="2266950" algn="ctr"/>
                <a:tab pos="4535488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79388" algn="l"/>
                <a:tab pos="2266950" algn="ctr"/>
                <a:tab pos="4535488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Általában csak numerikusan oldhatók meg. Egy ritka ellenpélda: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kis </a:t>
            </a: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térfogatban levő anyag diffúziós szétterjedésének</a:t>
            </a:r>
            <a:b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hu-HU" altLang="en-US" sz="20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leírása térben és időben 1D-ben: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7666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1D reakció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diffúzió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konvekció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egyenlet levezetése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Téglalap 4"/>
          <p:cNvSpPr>
            <a:spLocks noChangeArrowheads="1"/>
          </p:cNvSpPr>
          <p:nvPr/>
        </p:nvSpPr>
        <p:spPr bwMode="auto">
          <a:xfrm>
            <a:off x="322263" y="620713"/>
            <a:ext cx="83534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Vizsgán nem kell tudni, de tanulságos: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sok gondolatmenetnek az a háttere, hogy egy „mérlegegyenletet” írnak fel:</a:t>
            </a: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823A44-2CBA-4309-BDD1-EC3660AB2AA0}" type="slidenum">
              <a:rPr lang="hu-HU" altLang="en-US">
                <a:solidFill>
                  <a:srgbClr val="898989"/>
                </a:solidFill>
              </a:rPr>
              <a:pPr eaLnBrk="1" hangingPunct="1"/>
              <a:t>9</a:t>
            </a:fld>
            <a:endParaRPr lang="hu-HU" altLang="en-US">
              <a:solidFill>
                <a:srgbClr val="898989"/>
              </a:solidFill>
            </a:endParaRPr>
          </a:p>
        </p:txBody>
      </p:sp>
      <p:sp>
        <p:nvSpPr>
          <p:cNvPr id="10247" name="Téglalap 4"/>
          <p:cNvSpPr>
            <a:spLocks noChangeArrowheads="1"/>
          </p:cNvSpPr>
          <p:nvPr/>
        </p:nvSpPr>
        <p:spPr bwMode="auto">
          <a:xfrm>
            <a:off x="107950" y="1570038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hosszúságú, 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felületű 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szakasza a csőnek.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Csőszakaszban levő 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anyagmennyiség 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cA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1800" i="1">
                <a:solidFill>
                  <a:srgbClr val="0000CC"/>
                </a:solidFill>
                <a:latin typeface="Arial" panose="020B0604020202020204" pitchFamily="34" charset="0"/>
              </a:rPr>
              <a:t>x</a:t>
            </a:r>
            <a:r>
              <a:rPr lang="en-GB" altLang="en-US" sz="18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0248" name="Picture 12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6" descr="http://www.dpchallenge.com/images/pix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2" name="Objektum 3"/>
          <p:cNvGraphicFramePr>
            <a:graphicFrameLocks noChangeAspect="1"/>
          </p:cNvGraphicFramePr>
          <p:nvPr/>
        </p:nvGraphicFramePr>
        <p:xfrm>
          <a:off x="3733800" y="1370013"/>
          <a:ext cx="32861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Picture" r:id="rId7" imgW="3282696" imgH="1536192" progId="Word.Picture.8">
                  <p:embed/>
                </p:oleObj>
              </mc:Choice>
              <mc:Fallback>
                <p:oleObj name="Picture" r:id="rId7" imgW="3282696" imgH="1536192" progId="Word.Picture.8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370013"/>
                        <a:ext cx="3286125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églalap 4"/>
          <p:cNvSpPr>
            <a:spLocks noChangeArrowheads="1"/>
          </p:cNvSpPr>
          <p:nvPr/>
        </p:nvSpPr>
        <p:spPr bwMode="auto">
          <a:xfrm>
            <a:off x="-1692275" y="6629400"/>
            <a:ext cx="835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02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5" name="Objektum 6"/>
          <p:cNvGraphicFramePr>
            <a:graphicFrameLocks noChangeAspect="1"/>
          </p:cNvGraphicFramePr>
          <p:nvPr/>
        </p:nvGraphicFramePr>
        <p:xfrm>
          <a:off x="3154363" y="5949950"/>
          <a:ext cx="2857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Equation" r:id="rId9" imgW="2819400" imgH="800100" progId="Equation.3">
                  <p:embed/>
                </p:oleObj>
              </mc:Choice>
              <mc:Fallback>
                <p:oleObj name="Equation" r:id="rId9" imgW="2819400" imgH="800100" progId="Equation.3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4363" y="5949950"/>
                        <a:ext cx="28575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7" name="Objektum 8"/>
          <p:cNvGraphicFramePr>
            <a:graphicFrameLocks noChangeAspect="1"/>
          </p:cNvGraphicFramePr>
          <p:nvPr/>
        </p:nvGraphicFramePr>
        <p:xfrm>
          <a:off x="3305175" y="2924175"/>
          <a:ext cx="55149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Equation" r:id="rId11" imgW="5435600" imgH="1155700" progId="Equation.3">
                  <p:embed/>
                </p:oleObj>
              </mc:Choice>
              <mc:Fallback>
                <p:oleObj name="Equation" r:id="rId11" imgW="5435600" imgH="1155700" progId="Equation.3">
                  <p:embed/>
                  <p:pic>
                    <p:nvPicPr>
                      <p:cNvPr id="0" name="Objektum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5" y="2924175"/>
                        <a:ext cx="551497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59" name="Objektum 10"/>
          <p:cNvGraphicFramePr>
            <a:graphicFrameLocks noChangeAspect="1"/>
          </p:cNvGraphicFramePr>
          <p:nvPr/>
        </p:nvGraphicFramePr>
        <p:xfrm>
          <a:off x="2316163" y="4465638"/>
          <a:ext cx="6648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Equation" r:id="rId13" imgW="6705600" imgH="1130300" progId="Equation.3">
                  <p:embed/>
                </p:oleObj>
              </mc:Choice>
              <mc:Fallback>
                <p:oleObj name="Equation" r:id="rId13" imgW="6705600" imgH="1130300" progId="Equation.3">
                  <p:embed/>
                  <p:pic>
                    <p:nvPicPr>
                      <p:cNvPr id="0" name="Objektum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4465638"/>
                        <a:ext cx="66484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églalap 4"/>
          <p:cNvSpPr>
            <a:spLocks noChangeArrowheads="1"/>
          </p:cNvSpPr>
          <p:nvPr/>
        </p:nvSpPr>
        <p:spPr bwMode="auto">
          <a:xfrm>
            <a:off x="34925" y="6092825"/>
            <a:ext cx="8353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x</a:t>
            </a: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0 határátmenet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után:</a:t>
            </a:r>
            <a:endParaRPr lang="hu-HU" altLang="en-US" sz="1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" name="Téglalap 4"/>
          <p:cNvSpPr>
            <a:spLocks noChangeArrowheads="1"/>
          </p:cNvSpPr>
          <p:nvPr/>
        </p:nvSpPr>
        <p:spPr bwMode="auto">
          <a:xfrm>
            <a:off x="34925" y="4943475"/>
            <a:ext cx="8353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Az előbbi egyenlet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átrendezve:</a:t>
            </a:r>
          </a:p>
        </p:txBody>
      </p:sp>
      <p:sp>
        <p:nvSpPr>
          <p:cNvPr id="23" name="Téglalap 4"/>
          <p:cNvSpPr>
            <a:spLocks noChangeArrowheads="1"/>
          </p:cNvSpPr>
          <p:nvPr/>
        </p:nvSpPr>
        <p:spPr bwMode="auto">
          <a:xfrm>
            <a:off x="106363" y="2997200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Ez változhat a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(1) diffúziótól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(2) beáramlástól</a:t>
            </a:r>
            <a:b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800">
                <a:solidFill>
                  <a:srgbClr val="0000CC"/>
                </a:solidFill>
                <a:latin typeface="Arial" panose="020B0604020202020204" pitchFamily="34" charset="0"/>
              </a:rPr>
              <a:t>(3) kémiai reakciótól: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8696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3|31.4|5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114.8|6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148.9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12365</TotalTime>
  <Words>381</Words>
  <Application>Microsoft Office PowerPoint</Application>
  <PresentationFormat>On-screen Show (4:3)</PresentationFormat>
  <Paragraphs>169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Algerian</vt:lpstr>
      <vt:lpstr>Arial</vt:lpstr>
      <vt:lpstr>Calibri</vt:lpstr>
      <vt:lpstr>Symbol</vt:lpstr>
      <vt:lpstr>Times New Roman</vt:lpstr>
      <vt:lpstr>Office-téma</vt:lpstr>
      <vt:lpstr>Equation</vt:lpstr>
      <vt:lpstr>Picture</vt:lpstr>
      <vt:lpstr>Transzportjelenségek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379</cp:revision>
  <cp:lastPrinted>2017-11-05T18:07:21Z</cp:lastPrinted>
  <dcterms:created xsi:type="dcterms:W3CDTF">2012-11-02T06:34:35Z</dcterms:created>
  <dcterms:modified xsi:type="dcterms:W3CDTF">2020-04-19T08:16:20Z</dcterms:modified>
</cp:coreProperties>
</file>