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9" r:id="rId3"/>
    <p:sldId id="336" r:id="rId4"/>
    <p:sldId id="337" r:id="rId5"/>
    <p:sldId id="343" r:id="rId6"/>
    <p:sldId id="348" r:id="rId7"/>
    <p:sldId id="347" r:id="rId8"/>
    <p:sldId id="338" r:id="rId9"/>
    <p:sldId id="339" r:id="rId10"/>
    <p:sldId id="340" r:id="rId11"/>
    <p:sldId id="344" r:id="rId12"/>
    <p:sldId id="345" r:id="rId13"/>
    <p:sldId id="342" r:id="rId14"/>
    <p:sldId id="331" r:id="rId15"/>
    <p:sldId id="291" r:id="rId16"/>
  </p:sldIdLst>
  <p:sldSz cx="9144000" cy="6858000" type="screen4x3"/>
  <p:notesSz cx="7315200" cy="96012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66"/>
    <a:srgbClr val="006600"/>
    <a:srgbClr val="800000"/>
    <a:srgbClr val="9900CC"/>
    <a:srgbClr val="FF6600"/>
    <a:srgbClr val="00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6327" autoAdjust="0"/>
    <p:restoredTop sz="94660"/>
  </p:normalViewPr>
  <p:slideViewPr>
    <p:cSldViewPr>
      <p:cViewPr varScale="1">
        <p:scale>
          <a:sx n="89" d="100"/>
          <a:sy n="89" d="100"/>
        </p:scale>
        <p:origin x="1819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3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FF6F15FD-3ABB-4560-89E5-C7B86806908C}" type="datetimeFigureOut">
              <a:rPr lang="en-GB"/>
              <a:pPr>
                <a:defRPr/>
              </a:pPr>
              <a:t>17/04/2020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1B2195-8977-4EA4-B8C5-893B2A2B0F6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252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87F0D0FB-CAFE-4F68-BE35-941908D5C03D}" type="datetimeFigureOut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DAB76537-9F24-4D24-8F78-FF7F334E4C4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49785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0121D-8CE7-4CDA-8949-56AC9CCE627F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C5BE3-9AEA-4CCF-A352-71A73EE2C0B6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24310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027D9-C888-408F-B982-A9A2EBE5D914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D420D-9267-44E9-ABCC-4CDC0699EC2E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7149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9BFB-5C44-4607-A0F7-97FCE893FBF7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04267-F448-4216-A9D4-4F02C4B601E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9070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6782B-A123-4206-A9B7-87DD9CAC80AC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95033-EB77-4AB1-B249-D87812C10D6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9903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8413A-A3F9-4AB1-B16F-6A680F5758C2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7E120-CB62-4B3A-83C4-E02E34CAFF2B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1006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BA53B-F614-4539-85CA-70738FF9F828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6C3E2-0FF2-45C9-B394-336FE18A010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0313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1D5C-03B9-4BC6-9755-50B741A4B69A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7A2B1-B1FF-4787-9677-A6E25313C82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0728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D806-6A7A-4591-8F5A-C90BC32A5D9F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1A2EC-921C-4B4F-8D6C-1E9C8850B55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0757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EAD2-71EA-4F4E-AD5B-E9D4E5560D93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C9EF6-7A70-41EE-960A-29E537E6AB88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4339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734AB-C93A-4D2C-9F60-80D8DB91AF78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272BC-F52D-4D80-B311-2C635EDFBC3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0573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602E3-743C-4440-94CE-CA4695240FDF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D18BA-61E5-4B48-8CB3-069447B9648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2518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B939B3-A23A-4117-B69A-BEFB926D2835}" type="datetime1">
              <a:rPr lang="hu-HU"/>
              <a:pPr>
                <a:defRPr/>
              </a:pPr>
              <a:t>2020.04.17.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CD7DF3-EC4D-4447-A203-8AB9070D75FB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hyperlink" Target="http://en.wikipedia.org/wiki/Help:IPA_for_English#Key" TargetMode="External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12.m4a"/><Relationship Id="rId7" Type="http://schemas.openxmlformats.org/officeDocument/2006/relationships/image" Target="../media/image28.png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2.m4a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hyperlink" Target="http://aviationtrivia.blogspot.hu/2010/08/irving-langmuir-and-project-cirru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2.m4a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4.m4a"/><Relationship Id="rId7" Type="http://schemas.openxmlformats.org/officeDocument/2006/relationships/image" Target="../media/image10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8.m4a"/><Relationship Id="rId7" Type="http://schemas.openxmlformats.org/officeDocument/2006/relationships/image" Target="../media/image18.w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925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smtClean="0">
                <a:solidFill>
                  <a:srgbClr val="C00000"/>
                </a:solidFill>
                <a:latin typeface="Arial" panose="020B0604020202020204" pitchFamily="34" charset="0"/>
              </a:rPr>
              <a:t>Határfelületi jelenségek</a:t>
            </a:r>
            <a:endParaRPr lang="en-GB" altLang="en-US" sz="2000" b="1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63688" y="3197225"/>
            <a:ext cx="51939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</a:t>
            </a:r>
            <a:r>
              <a:rPr lang="hu-HU" altLang="en-US" sz="2800" b="1" dirty="0" smtClean="0">
                <a:solidFill>
                  <a:srgbClr val="0000CC"/>
                </a:solidFill>
              </a:rPr>
              <a:t>hangos előadások 7.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94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Adszorpció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Téglalap 4"/>
          <p:cNvSpPr>
            <a:spLocks noChangeArrowheads="1"/>
          </p:cNvSpPr>
          <p:nvPr/>
        </p:nvSpPr>
        <p:spPr bwMode="auto">
          <a:xfrm>
            <a:off x="107950" y="666750"/>
            <a:ext cx="83534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b="1" dirty="0">
                <a:solidFill>
                  <a:srgbClr val="FF0000"/>
                </a:solidFill>
                <a:latin typeface="Arial" charset="0"/>
                <a:cs typeface="Arial" charset="0"/>
              </a:rPr>
              <a:t>DEF</a:t>
            </a: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hu-HU" u="sng" dirty="0">
                <a:solidFill>
                  <a:srgbClr val="800000"/>
                </a:solidFill>
                <a:latin typeface="Arial" charset="0"/>
                <a:cs typeface="Arial" charset="0"/>
              </a:rPr>
              <a:t>adszorpció</a:t>
            </a: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: az egyik fázis mozgékony részecskéi </a:t>
            </a:r>
            <a:b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a vele érintkező másik fázis felületi rétegében</a:t>
            </a:r>
            <a:b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(a határfelületen) megkötődnek</a:t>
            </a:r>
          </a:p>
          <a:p>
            <a:pPr>
              <a:defRPr/>
            </a:pPr>
            <a:endParaRPr lang="hu-HU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u-HU" b="1" dirty="0">
                <a:solidFill>
                  <a:srgbClr val="FF0000"/>
                </a:solidFill>
                <a:latin typeface="Arial" charset="0"/>
                <a:cs typeface="Arial" charset="0"/>
              </a:rPr>
              <a:t>DEF</a:t>
            </a: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hu-HU" u="sng" dirty="0">
                <a:solidFill>
                  <a:srgbClr val="800000"/>
                </a:solidFill>
                <a:latin typeface="Arial" charset="0"/>
                <a:cs typeface="Arial" charset="0"/>
              </a:rPr>
              <a:t>abszorpció</a:t>
            </a: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: az egyik fázis mozgékony részecskéi </a:t>
            </a:r>
            <a:b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a vele érintkező másik fázis </a:t>
            </a:r>
            <a:r>
              <a:rPr lang="hu-HU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belsejében</a:t>
            </a:r>
            <a:r>
              <a:rPr lang="hu-HU" dirty="0">
                <a:solidFill>
                  <a:srgbClr val="800000"/>
                </a:solidFill>
                <a:latin typeface="Arial" charset="0"/>
                <a:cs typeface="Arial" charset="0"/>
              </a:rPr>
              <a:t> kötődnek meg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pl. H</a:t>
            </a:r>
            <a:r>
              <a:rPr lang="hu-HU" baseline="-25000" dirty="0">
                <a:solidFill>
                  <a:srgbClr val="0000CC"/>
                </a:solidFill>
                <a:latin typeface="Arial" charset="0"/>
                <a:cs typeface="Arial" charset="0"/>
              </a:rPr>
              <a:t>2</a:t>
            </a: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palládiumban, fény a</a:t>
            </a:r>
            <a:r>
              <a:rPr lang="hu-HU" u="sng" dirty="0">
                <a:solidFill>
                  <a:srgbClr val="0000CC"/>
                </a:solidFill>
                <a:latin typeface="Arial" charset="0"/>
                <a:cs typeface="Arial" charset="0"/>
              </a:rPr>
              <a:t>b</a:t>
            </a: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szorpció</a:t>
            </a: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6AEB4A-E043-483B-A386-37565C097F38}" type="slidenum">
              <a:rPr lang="hu-HU" altLang="en-US">
                <a:solidFill>
                  <a:srgbClr val="898989"/>
                </a:solidFill>
              </a:rPr>
              <a:pPr eaLnBrk="1" hangingPunct="1"/>
              <a:t>10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1271" name="Téglalap 4"/>
          <p:cNvSpPr>
            <a:spLocks noChangeArrowheads="1"/>
          </p:cNvSpPr>
          <p:nvPr/>
        </p:nvSpPr>
        <p:spPr bwMode="auto">
          <a:xfrm>
            <a:off x="107950" y="3009900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u="sng">
                <a:solidFill>
                  <a:srgbClr val="800000"/>
                </a:solidFill>
                <a:latin typeface="Arial" panose="020B0604020202020204" pitchFamily="34" charset="0"/>
              </a:rPr>
              <a:t>fiziszorpció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: a részecskék a gyenge másodlagos kötőerők hatására kötődnek meg a határfelületen, kémiai szerkezetük lényegében nem változik meg.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Pl. aceton adszorpciója orvosi szénen</a:t>
            </a:r>
          </a:p>
        </p:txBody>
      </p:sp>
      <p:sp>
        <p:nvSpPr>
          <p:cNvPr id="11272" name="Téglalap 4"/>
          <p:cNvSpPr>
            <a:spLocks noChangeArrowheads="1"/>
          </p:cNvSpPr>
          <p:nvPr/>
        </p:nvSpPr>
        <p:spPr bwMode="auto">
          <a:xfrm>
            <a:off x="107950" y="4173538"/>
            <a:ext cx="9001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u="sng">
                <a:solidFill>
                  <a:srgbClr val="800000"/>
                </a:solidFill>
                <a:latin typeface="Arial" panose="020B0604020202020204" pitchFamily="34" charset="0"/>
              </a:rPr>
              <a:t>kemiszorpció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: a kémiai változással járó adszorpció, ennek során a megkötődő részecskék kémiai kötést alakítanak ki a felülettel, s akár disszociálhatnak is.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Pl. CO megkötődése Pt felületen </a:t>
            </a:r>
          </a:p>
        </p:txBody>
      </p:sp>
      <p:sp>
        <p:nvSpPr>
          <p:cNvPr id="11273" name="Téglalap 4"/>
          <p:cNvSpPr>
            <a:spLocks noChangeArrowheads="1"/>
          </p:cNvSpPr>
          <p:nvPr/>
        </p:nvSpPr>
        <p:spPr bwMode="auto">
          <a:xfrm>
            <a:off x="98425" y="5275263"/>
            <a:ext cx="8353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u="sng">
                <a:solidFill>
                  <a:srgbClr val="800000"/>
                </a:solidFill>
                <a:latin typeface="Arial" panose="020B0604020202020204" pitchFamily="34" charset="0"/>
              </a:rPr>
              <a:t>aktív hely</a:t>
            </a: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: olyan hely az adszorbeáló felületen, </a:t>
            </a:r>
            <a:b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800000"/>
                </a:solidFill>
                <a:latin typeface="Arial" panose="020B0604020202020204" pitchFamily="34" charset="0"/>
              </a:rPr>
              <a:t>amihez adszorbeálódó részecske tud kötődni</a:t>
            </a:r>
          </a:p>
        </p:txBody>
      </p:sp>
      <p:pic>
        <p:nvPicPr>
          <p:cNvPr id="11274" name="Picture 2" descr="http://www.erica.nl/Chemviron/adsorptionvsabsorption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620713"/>
            <a:ext cx="326548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927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271" grpId="0"/>
      <p:bldP spid="11272" grpId="0"/>
      <p:bldP spid="112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Langmuir-izoterma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2" name="Téglalap 4"/>
          <p:cNvSpPr>
            <a:spLocks noChangeArrowheads="1"/>
          </p:cNvSpPr>
          <p:nvPr/>
        </p:nvSpPr>
        <p:spPr bwMode="auto">
          <a:xfrm>
            <a:off x="250825" y="1700213"/>
            <a:ext cx="6121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adszorpciós izoterma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állandó hőmérsékleten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mint az adszorbeált anyag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parciális gáznyomásának függvénye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nincs köze a „gázok izotermái” görbékhez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126948-428C-4FA5-9771-F758E96ACD66}" type="slidenum">
              <a:rPr lang="hu-HU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2295" name="Téglalap 4"/>
          <p:cNvSpPr>
            <a:spLocks noChangeArrowheads="1"/>
          </p:cNvSpPr>
          <p:nvPr/>
        </p:nvSpPr>
        <p:spPr bwMode="auto">
          <a:xfrm>
            <a:off x="250825" y="717550"/>
            <a:ext cx="8353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DEF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relatív borítottság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az elfoglalt aktív helyek számának (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i="1" baseline="-25000">
                <a:solidFill>
                  <a:srgbClr val="800000"/>
                </a:solidFill>
                <a:latin typeface="Arial" panose="020B0604020202020204" pitchFamily="34" charset="0"/>
              </a:rPr>
              <a:t>f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)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és az aktív helyek teljes számának (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) hányadosa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 =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/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12296" name="Picture 4" descr="http://2.bp.blogspot.com/_bXiAT6MOo8E/S2T7ypGRvlI/AAAAAAAACI8/pDXHCIDaDQI/s400/Langmui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44675"/>
            <a:ext cx="25193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églalap 4"/>
          <p:cNvSpPr>
            <a:spLocks noChangeArrowheads="1"/>
          </p:cNvSpPr>
          <p:nvPr/>
        </p:nvSpPr>
        <p:spPr bwMode="auto">
          <a:xfrm>
            <a:off x="5940425" y="5170488"/>
            <a:ext cx="33131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</a:rPr>
              <a:t>I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rving Langmuir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[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  <a:hlinkClick r:id="rId6" tooltip="Help:IPA for English"/>
              </a:rPr>
              <a:t>ˈlæŋmjʊr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]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(1881 –1957)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USA vegyész és fizikus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Nobel-díj, 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1932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0" name="Téglalap 4"/>
          <p:cNvSpPr>
            <a:spLocks noChangeArrowheads="1"/>
          </p:cNvSpPr>
          <p:nvPr/>
        </p:nvSpPr>
        <p:spPr bwMode="auto">
          <a:xfrm>
            <a:off x="250825" y="3500438"/>
            <a:ext cx="61214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Langmuir-izoterma</a:t>
            </a:r>
            <a:r>
              <a:rPr lang="hu-HU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hu-HU" sz="2000" dirty="0">
              <a:solidFill>
                <a:srgbClr val="80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a legegyszerűbb típusú adszorpciós izoterma</a:t>
            </a:r>
          </a:p>
          <a:p>
            <a:pPr>
              <a:defRPr/>
            </a:pPr>
            <a:endParaRPr lang="hu-HU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u-HU" sz="2000" dirty="0">
                <a:solidFill>
                  <a:srgbClr val="660066"/>
                </a:solidFill>
                <a:latin typeface="Arial" charset="0"/>
                <a:cs typeface="Arial" charset="0"/>
              </a:rPr>
              <a:t>Akkor lép fel, ha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660066"/>
                </a:solidFill>
                <a:latin typeface="Arial" charset="0"/>
                <a:cs typeface="Arial" charset="0"/>
              </a:rPr>
              <a:t>egyrétegű borítottság van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660066"/>
                </a:solidFill>
                <a:latin typeface="Arial" charset="0"/>
                <a:cs typeface="Arial" charset="0"/>
              </a:rPr>
              <a:t>a felület minden aktív helye egyenértékű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660066"/>
                </a:solidFill>
                <a:latin typeface="Arial" charset="0"/>
                <a:cs typeface="Arial" charset="0"/>
              </a:rPr>
              <a:t>az adszorpciós képessége nem változik a környezet borítottságával</a:t>
            </a:r>
          </a:p>
          <a:p>
            <a:pPr>
              <a:defRPr/>
            </a:pPr>
            <a:endParaRPr lang="hu-HU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233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29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6" name="Picture 14" descr="http://www2.stetson.edu/%7Ewgrubbs/datadriven/langmuir/isother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284538"/>
            <a:ext cx="446563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Langmuir-izoterma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églalap 4"/>
          <p:cNvSpPr>
            <a:spLocks noChangeArrowheads="1"/>
          </p:cNvSpPr>
          <p:nvPr/>
        </p:nvSpPr>
        <p:spPr bwMode="auto">
          <a:xfrm>
            <a:off x="106363" y="765175"/>
            <a:ext cx="835342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b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adszorpció sebessége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endParaRPr lang="hu-HU" altLang="en-US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arányos a még rendelkezésre álló aktív helyek 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(1 ‑ 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számával és a megkötődő gáz nyomásával: </a:t>
            </a:r>
            <a:endParaRPr lang="hu-HU" altLang="en-US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      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US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 d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/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</a:t>
            </a:r>
            <a:r>
              <a:rPr lang="en-US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hu-HU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(1 ‑ 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</a:t>
            </a: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p</a:t>
            </a:r>
            <a:endParaRPr lang="hu-HU" altLang="en-US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altLang="en-US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b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deszorpció sebessége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 már megkötődött részecskék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számától függ:</a:t>
            </a:r>
            <a:endParaRPr lang="hu-HU" altLang="en-US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u-HU" altLang="en-US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US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d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/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</a:t>
            </a:r>
            <a:r>
              <a:rPr lang="en-US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hu-HU" altLang="en-US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N</a:t>
            </a:r>
            <a:endParaRPr lang="hu-HU" altLang="en-US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altLang="en-US" smtClean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DFA647-BB14-40D0-BD6D-A450F163D127}" type="slidenum">
              <a:rPr lang="hu-HU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3320" name="Téglalap 4"/>
          <p:cNvSpPr>
            <a:spLocks noChangeArrowheads="1"/>
          </p:cNvSpPr>
          <p:nvPr/>
        </p:nvSpPr>
        <p:spPr bwMode="auto">
          <a:xfrm>
            <a:off x="34925" y="3357563"/>
            <a:ext cx="83534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Egyensúlyban </a:t>
            </a:r>
            <a:r>
              <a:rPr lang="en-US" altLang="en-US" sz="2000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US" altLang="en-US" sz="2000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</a:t>
            </a:r>
            <a:r>
              <a:rPr lang="en-US" altLang="en-US" sz="2000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US" altLang="en-US" sz="2000" baseline="-25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d</a:t>
            </a: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endParaRPr lang="hu-HU" altLang="en-US" sz="140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hu-HU" altLang="en-US" sz="2000" smtClean="0">
              <a:solidFill>
                <a:srgbClr val="0000CC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z="20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Langmuir‑izoterma</a:t>
            </a:r>
            <a:r>
              <a:rPr lang="hu-HU" altLang="en-US" sz="20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en-US" sz="20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egyenlete:</a:t>
            </a:r>
            <a:endParaRPr lang="hu-HU" altLang="en-US" sz="14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altLang="en-US" sz="140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sz="2000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							 	</a:t>
            </a:r>
            <a:endParaRPr lang="hu-HU" altLang="en-US" sz="140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hu-HU" altLang="en-US" sz="2000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hu-HU" altLang="en-US" sz="2000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hu-HU" altLang="en-US" sz="2000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u-HU" altLang="en-US" sz="2000" i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K</a:t>
            </a:r>
            <a:r>
              <a:rPr lang="hu-HU" altLang="en-US" sz="20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az adszorpció egyensúlyi állandója</a:t>
            </a:r>
          </a:p>
          <a:p>
            <a:pPr eaLnBrk="1" hangingPunct="1">
              <a:defRPr/>
            </a:pP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ha </a:t>
            </a:r>
            <a:r>
              <a:rPr lang="hu-HU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p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=0 akkor </a:t>
            </a: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0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; 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 nyomás növelésével közelítünk a </a:t>
            </a:r>
            <a: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US" altLang="en-US" i="1" smtClean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en-US" smtClean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= 1 teljes borítottsághoz, amikor minden aktív hely foglalttá válik</a:t>
            </a:r>
            <a:endParaRPr lang="hu-HU" altLang="en-US" smtClean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3321" name="Picture 2" descr="Image of surfa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2150"/>
            <a:ext cx="34559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179388" y="4581525"/>
          <a:ext cx="36576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Equation" r:id="rId8" imgW="1257300" imgH="431800" progId="Equation.3">
                  <p:embed/>
                </p:oleObj>
              </mc:Choice>
              <mc:Fallback>
                <p:oleObj name="Equation" r:id="rId8" imgW="1257300" imgH="4318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581525"/>
                        <a:ext cx="365760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7073900" y="5949950"/>
            <a:ext cx="306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/>
              <a:t>p</a:t>
            </a:r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4754563" y="4437063"/>
            <a:ext cx="71278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ym typeface="Symbol" panose="05050102010706020507" pitchFamily="18" charset="2"/>
              </a:rPr>
              <a:t>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ym typeface="Symbol" panose="05050102010706020507" pitchFamily="18" charset="2"/>
              </a:rPr>
              <a:t>          </a:t>
            </a:r>
            <a:endParaRPr lang="hu-HU" altLang="en-US" sz="1800" b="1" i="1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7509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320" grpId="0"/>
      <p:bldP spid="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BET-izoterma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Téglalap 4"/>
          <p:cNvSpPr>
            <a:spLocks noChangeArrowheads="1"/>
          </p:cNvSpPr>
          <p:nvPr/>
        </p:nvSpPr>
        <p:spPr bwMode="auto">
          <a:xfrm>
            <a:off x="5262563" y="3111500"/>
            <a:ext cx="439261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Teller, </a:t>
            </a:r>
            <a:r>
              <a:rPr lang="hu-HU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Emmett</a:t>
            </a: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és </a:t>
            </a:r>
            <a:r>
              <a:rPr lang="hu-HU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Brunauer</a:t>
            </a: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(</a:t>
            </a: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Symbol"/>
              </a:rPr>
              <a:t></a:t>
            </a:r>
            <a:r>
              <a:rPr lang="hu-H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1960)</a:t>
            </a:r>
          </a:p>
          <a:p>
            <a:pPr>
              <a:defRPr/>
            </a:pPr>
            <a:endParaRPr lang="hu-HU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Edward Teller (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Te</a:t>
            </a:r>
            <a:r>
              <a:rPr lang="en-US" dirty="0" err="1">
                <a:solidFill>
                  <a:srgbClr val="0000CC"/>
                </a:solidFill>
                <a:latin typeface="Arial" pitchFamily="34" charset="0"/>
              </a:rPr>
              <a:t>ller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 Ede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)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(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1908 –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2003)</a:t>
            </a:r>
            <a:endParaRPr lang="hu-HU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magyar-USA fizikus</a:t>
            </a:r>
          </a:p>
          <a:p>
            <a:pPr>
              <a:defRPr/>
            </a:pPr>
            <a:endParaRPr lang="hu-HU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Paul Hugh Emmett 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/>
            </a:r>
            <a:br>
              <a:rPr lang="hu-HU" dirty="0">
                <a:solidFill>
                  <a:srgbClr val="0000CC"/>
                </a:solidFill>
                <a:latin typeface="Arial" pitchFamily="34" charset="0"/>
              </a:rPr>
            </a:b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(1900 –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1985)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/>
            </a:r>
            <a:br>
              <a:rPr lang="hu-HU" dirty="0">
                <a:solidFill>
                  <a:srgbClr val="0000CC"/>
                </a:solidFill>
                <a:latin typeface="Arial" pitchFamily="34" charset="0"/>
              </a:rPr>
            </a:b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USA vegyészmérnök</a:t>
            </a:r>
            <a:br>
              <a:rPr lang="hu-HU" dirty="0">
                <a:solidFill>
                  <a:srgbClr val="0000CC"/>
                </a:solidFill>
                <a:latin typeface="Arial" pitchFamily="34" charset="0"/>
              </a:rPr>
            </a:br>
            <a:endParaRPr lang="hu-HU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Stephen </a:t>
            </a:r>
            <a:r>
              <a:rPr lang="hu-HU" dirty="0" err="1">
                <a:solidFill>
                  <a:srgbClr val="0000CC"/>
                </a:solidFill>
                <a:latin typeface="Arial" pitchFamily="34" charset="0"/>
              </a:rPr>
              <a:t>Brunauer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 (</a:t>
            </a:r>
            <a:r>
              <a:rPr lang="hu-HU" dirty="0" err="1">
                <a:solidFill>
                  <a:srgbClr val="0000CC"/>
                </a:solidFill>
                <a:latin typeface="Arial" pitchFamily="34" charset="0"/>
              </a:rPr>
              <a:t>Brunauer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István)</a:t>
            </a:r>
            <a:br>
              <a:rPr lang="hu-HU" dirty="0">
                <a:solidFill>
                  <a:srgbClr val="0000CC"/>
                </a:solidFill>
                <a:latin typeface="Arial" pitchFamily="34" charset="0"/>
              </a:rPr>
            </a:b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(1903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 –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 1986)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</a:rPr>
              <a:t>magyar-USA fizikus és vegyész</a:t>
            </a:r>
          </a:p>
        </p:txBody>
      </p:sp>
      <p:sp>
        <p:nvSpPr>
          <p:cNvPr id="143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E8F84B-F555-451F-8881-3419843F26E3}" type="slidenum">
              <a:rPr lang="hu-HU" altLang="en-US">
                <a:solidFill>
                  <a:srgbClr val="898989"/>
                </a:solidFill>
              </a:rPr>
              <a:pPr eaLnBrk="1" hangingPunct="1"/>
              <a:t>13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687388"/>
            <a:ext cx="37909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http://www.jhu.edu/%7Echem/fairbr/OLDS/layer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781300"/>
            <a:ext cx="5029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 descr="http://www.jhu.edu/%7Echem/fairbr/OLDS/betgraph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84663"/>
            <a:ext cx="3810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églalap 4"/>
          <p:cNvSpPr>
            <a:spLocks noChangeArrowheads="1"/>
          </p:cNvSpPr>
          <p:nvPr/>
        </p:nvSpPr>
        <p:spPr bwMode="auto">
          <a:xfrm>
            <a:off x="106363" y="738188"/>
            <a:ext cx="47529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Brunauer-Emmett-Teller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izoterma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megkötődött részecskék rétegének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szintén van adszorpciós kapacitása: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adszorpció több rétegben folytatódik.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525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Internetes források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36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4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Szövegdoboz 8"/>
          <p:cNvSpPr txBox="1">
            <a:spLocks noChangeArrowheads="1"/>
          </p:cNvSpPr>
          <p:nvPr/>
        </p:nvSpPr>
        <p:spPr bwMode="auto">
          <a:xfrm>
            <a:off x="34925" y="757238"/>
            <a:ext cx="920316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NEFELA Dél-magyarországi </a:t>
            </a:r>
            <a:r>
              <a:rPr lang="hu-HU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Jégesőelhárítási</a:t>
            </a: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Egyesülés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http://www.nefela.hu/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Irving Langmuir and Project Cirrus </a:t>
            </a:r>
            <a:endParaRPr lang="hu-HU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hlinkClick r:id="rId4"/>
              </a:rPr>
              <a:t>http://aviationtrivia.blogspot.hu/2010/08/irving-langmuir-and-project-cirrus.html</a:t>
            </a: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How Beijing used rockets to keep opening ceremony dry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http://www.independent.co.uk/sport/olympics/</a:t>
            </a:r>
            <a:b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how-beijing-used-rockets-to-keep-opening-ceremony-dry-890294.html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Brunauer</a:t>
            </a:r>
            <a:r>
              <a:rPr lang="hu-HU" alt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István</a:t>
            </a:r>
            <a:endParaRPr lang="hu-HU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https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://</a:t>
            </a: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hu.wikipedia.org/wiki/Brunauer_Istv%C3%A1n</a:t>
            </a: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54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C00000"/>
                </a:solidFill>
                <a:latin typeface="Arial" panose="020B0604020202020204" pitchFamily="34" charset="0"/>
              </a:rPr>
              <a:t>Határfelületi jelenségek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6600" b="1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878981-ACCE-4323-A1D9-3498CBBB8B71}" type="slidenum">
              <a:rPr lang="hu-HU" altLang="en-US">
                <a:solidFill>
                  <a:srgbClr val="898989"/>
                </a:solidFill>
              </a:rPr>
              <a:pPr eaLnBrk="1" hangingPunct="1"/>
              <a:t>15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6388" name="Picture 6" descr="http://us.123rf.com/400wm/400/400/drizzd/drizzd0906/drizzd090600017/4983790-the-words-the-end-at-the-ocean--3d-illustr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068638"/>
            <a:ext cx="47339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00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Felületi feszültség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107950" y="2924175"/>
            <a:ext cx="83534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folyadékok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felületének megnövelés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éhez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munkát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kell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végz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ünk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ezzel a felületi energiát növeljük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felületi energia 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E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megváltozása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arányos az újonnan létrehozott 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felülettel: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90D0AE-1534-4448-A32F-544D6304DB0B}" type="slidenum">
              <a:rPr lang="hu-HU" altLang="en-US">
                <a:solidFill>
                  <a:srgbClr val="898989"/>
                </a:solidFill>
              </a:rPr>
              <a:pPr eaLnBrk="1" hangingPunct="1"/>
              <a:t>2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8" name="Téglalap 4"/>
          <p:cNvSpPr>
            <a:spLocks noChangeArrowheads="1"/>
          </p:cNvSpPr>
          <p:nvPr/>
        </p:nvSpPr>
        <p:spPr bwMode="auto">
          <a:xfrm>
            <a:off x="107950" y="5732463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</a:t>
            </a:r>
            <a:r>
              <a:rPr lang="en-US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arányossági tényező neve </a:t>
            </a:r>
            <a:r>
              <a:rPr lang="en-US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felületi feszültség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Mértékegysége: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J/m</a:t>
            </a:r>
            <a:r>
              <a:rPr lang="en-US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illetve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N/m</a:t>
            </a:r>
            <a:endParaRPr lang="hu-HU" altLang="en-US" sz="2000" baseline="30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Téglalap 4"/>
          <p:cNvSpPr>
            <a:spLocks noChangeArrowheads="1"/>
          </p:cNvSpPr>
          <p:nvPr/>
        </p:nvSpPr>
        <p:spPr bwMode="auto">
          <a:xfrm>
            <a:off x="250825" y="549275"/>
            <a:ext cx="83534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 folyadékrészecske akkor van a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legalacsonyabb energiaállapotban,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minden oldalról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másik részecske veszi körül.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felülethez közeli részecskéknek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többlet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energiája van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felületi energia </a:t>
            </a: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081" name="Picture 10" descr="http://3.bp.blogspot.com/_ADtjVgTw6-Q/TJlE_2usjgI/AAAAAAAAAAc/RFSv-itGeuc/s200/surface_tension_c_ph_7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708275"/>
            <a:ext cx="2519362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http://www.dpchallenge.com/images/pix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4" descr="http://www.dpchallenge.com/images/pix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6" descr="http://www.dpchallenge.com/images/pix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8" descr="http://images.dpchallenge.com/images_challenge/0-999/688/800/Copyrighted_Image_Reuse_Prohibited_5231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437063"/>
            <a:ext cx="25193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0" descr="https://encrypted-tbn2.gstatic.com/images?q=tbn:ANd9GcQDC5QV9kgqI21F4L66O3zlu_-T8W7KvDJy76M4DCmlSWpms17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50875"/>
            <a:ext cx="251936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1955800" y="5013325"/>
          <a:ext cx="20939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10" imgW="698197" imgH="203112" progId="Equation.3">
                  <p:embed/>
                </p:oleObj>
              </mc:Choice>
              <mc:Fallback>
                <p:oleObj name="Equation" r:id="rId10" imgW="698197" imgH="203112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800" y="5013325"/>
                        <a:ext cx="20939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2610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07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Felületi feszültség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" name="Téglalap 4"/>
          <p:cNvSpPr>
            <a:spLocks noChangeArrowheads="1"/>
          </p:cNvSpPr>
          <p:nvPr/>
        </p:nvSpPr>
        <p:spPr bwMode="auto">
          <a:xfrm>
            <a:off x="34925" y="765175"/>
            <a:ext cx="83534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A felületi feszültség függ </a:t>
            </a:r>
            <a:b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a két érintkező anyag minőségétől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és a hőmérséklettől.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folyadékok felszínének egyensúlyban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lehető legkisebb értéknek kell lennie: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Súlytalanságban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minden folyadék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gömb alakot vesz fel.</a:t>
            </a: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504170-DDAD-4321-AAD6-3688E594556B}" type="slidenum">
              <a:rPr lang="hu-HU" altLang="en-US">
                <a:solidFill>
                  <a:srgbClr val="898989"/>
                </a:solidFill>
              </a:rPr>
              <a:pPr eaLnBrk="1" hangingPunct="1"/>
              <a:t>3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4103" name="Picture 2" descr="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451225"/>
            <a:ext cx="36004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églalap 4"/>
          <p:cNvSpPr>
            <a:spLocks noChangeArrowheads="1"/>
          </p:cNvSpPr>
          <p:nvPr/>
        </p:nvSpPr>
        <p:spPr bwMode="auto">
          <a:xfrm>
            <a:off x="5365750" y="6388100"/>
            <a:ext cx="366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vízcsepp az ISS űrállomáson</a:t>
            </a:r>
          </a:p>
        </p:txBody>
      </p:sp>
      <p:pic>
        <p:nvPicPr>
          <p:cNvPr id="4105" name="Picture 10" descr="http://www.arrl.org/images/view/News/ISS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5406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84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Görbült felület gőznyomása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4" name="Téglalap 4"/>
          <p:cNvSpPr>
            <a:spLocks noChangeArrowheads="1"/>
          </p:cNvSpPr>
          <p:nvPr/>
        </p:nvSpPr>
        <p:spPr bwMode="auto">
          <a:xfrm>
            <a:off x="107950" y="2249488"/>
            <a:ext cx="9107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telített gőznyomás értéke függ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folyadékfelszín görbültségétől: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a felülről nézve domború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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felszínhez nagyobb gőznyomás tartozik, </a:t>
            </a:r>
            <a:b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mint a sík felülethez, a felülről nézve homorú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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esetben pedig fordítva.</a:t>
            </a: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CFC31D-8D26-4C17-92DB-71BB833F4961}" type="slidenum">
              <a:rPr lang="hu-HU" altLang="en-US">
                <a:solidFill>
                  <a:srgbClr val="898989"/>
                </a:solidFill>
              </a:rPr>
              <a:pPr eaLnBrk="1" hangingPunct="1"/>
              <a:t>4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8" name="Téglalap 4"/>
          <p:cNvSpPr>
            <a:spLocks noChangeArrowheads="1"/>
          </p:cNvSpPr>
          <p:nvPr/>
        </p:nvSpPr>
        <p:spPr bwMode="auto">
          <a:xfrm>
            <a:off x="107950" y="3714750"/>
            <a:ext cx="83534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görbült felület </a:t>
            </a: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gőznyomása (</a:t>
            </a: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Kelvin‑egyenlet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			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p*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sík felület telített gőznyomása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folyadék–gőz határfelületi feszültség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en-US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folyadék moláris térfogata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r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folyadékfelszín görbületi sugara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 előjel: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felülről nézve domború felszín (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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- előjel: 		felülről nézve homorú (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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 felszín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131" name="Objektum 6"/>
          <p:cNvGraphicFramePr>
            <a:graphicFrameLocks noChangeAspect="1"/>
          </p:cNvGraphicFramePr>
          <p:nvPr/>
        </p:nvGraphicFramePr>
        <p:xfrm>
          <a:off x="2151063" y="4217988"/>
          <a:ext cx="2133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Equation" r:id="rId6" imgW="1002865" imgH="431613" progId="Equation.3">
                  <p:embed/>
                </p:oleObj>
              </mc:Choice>
              <mc:Fallback>
                <p:oleObj name="Equation" r:id="rId6" imgW="1002865" imgH="431613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063" y="4217988"/>
                        <a:ext cx="2133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8" descr="http://image.absoluteastronomy.com/images/topicimages/s/su/surface_tension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9669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églalap 4"/>
          <p:cNvSpPr>
            <a:spLocks noChangeArrowheads="1"/>
          </p:cNvSpPr>
          <p:nvPr/>
        </p:nvSpPr>
        <p:spPr bwMode="auto">
          <a:xfrm>
            <a:off x="107950" y="549275"/>
            <a:ext cx="83534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domború felület: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egy molekulának átlagosan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kevesebb szomszédja van, mint a sík felületen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kevésbé „fogják” a szomszédok,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 hőmozgás hatására könnyebben elszáll</a:t>
            </a:r>
          </a:p>
        </p:txBody>
      </p:sp>
      <p:pic>
        <p:nvPicPr>
          <p:cNvPr id="5133" name="Picture 16" descr="http://hyperphysics.phy-astr.gsu.edu/hbase/kinetic/imgkin/vapp1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860800"/>
            <a:ext cx="20732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31485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2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Görbült felület gőznyomása–furcsa következmények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8" name="Téglalap 4"/>
          <p:cNvSpPr>
            <a:spLocks noChangeArrowheads="1"/>
          </p:cNvSpPr>
          <p:nvPr/>
        </p:nvSpPr>
        <p:spPr bwMode="auto">
          <a:xfrm>
            <a:off x="34925" y="549275"/>
            <a:ext cx="8353425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Zárt rendszerben két nem érintkező csepp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közül a kisebbik rápárolog a nagyobbikra.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Félig töltött palack falán maradt vízcseppek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 idő után beledesztillálnak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folyadék fő tömegébe.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szivacs azért szárad ki nehezen, mert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kapillárisaiban a folyadékfelszín felülről homorú,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kisebb telített gőznyomás miatt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odajutó gőz lecsapódik. </a:t>
            </a: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8D1A1F-325C-42B3-A527-1D3BB29F164F}" type="slidenum">
              <a:rPr lang="hu-HU" altLang="en-US">
                <a:solidFill>
                  <a:srgbClr val="898989"/>
                </a:solidFill>
              </a:rPr>
              <a:pPr eaLnBrk="1" hangingPunct="1"/>
              <a:t>5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3" name="AutoShape 11" descr="data:image/jpeg;base64,/9j/4AAQSkZJRgABAQAAAQABAAD/2wCEAAkGBhQREBUUERQWFRUVGBgaGBgYGBYXFxgZFxgZGBUXFxwZHSYeGhsmGRoUHy8gIycpLCwsFx4xNTAqNSYrLCkBCQoKDgwOGg8PGiwkHyQsKSwsLCwsLCwvLSwsLCwsLCwvLCwsLCwsLCwsLCwsKiosLCwsLCwpLCwsLCwpLCwsLP/AABEIAMIBAwMBIgACEQEDEQH/xAAcAAABBQEBAQAAAAAAAAAAAAAAAQIDBAUGBwj/xAA7EAACAQMDAgQEBAUCBgMBAAABAhEAAyEEEjEFQRMiUWEGMnGRQoGhsRQjUsHR4fAHFTNikvFygtJD/8QAGgEBAAIDAQAAAAAAAAAAAAAAAAECAwQFBv/EAC8RAAICAQMDAQcDBQEAAAAAAAABAhEDEiExBEFRBSIyQmFxgZETobEUM8HR8BX/2gAMAwEAAhEDEQA/APWEt1MqUItTKtVAKtSKtCrUgFSAC04LSgUtSAAoilooAooooAooooAooooAooooAooooAooooAooooAooooAooooAooooAooooApCKWigG7aKdRQFFRUiikUVIoqAKoqQCkApwqQLRRRQBRWR1z4mtaUebzMcBR6nifSud1/wAUXmVyJXbMKkkn04zWln63HhdPd/I2MfTzybrg7mivNRrLjD5nJIkqSy5PBJny/vU56ldQKVvMCWAPzPPqon961F6rG94mf+il5PQ6K5Cz8SXlcLhxGSQMekkEftVpPjEZ3W5K87SeRmBIya2I+o4Hy6+xifSZF2OlorBtfGVk/NKECSDEge+cVZT4msEjzETwSpgzxGM1nXV4X8SMTwZF8LNWiqI61a/r/Rv8VJb6pabi4h/+wrIs2N8SX5RV45LlMtUVENWn9a/cUHVJ/Uv3FX1x8laZLRUP8bb/AK1/8h/moH6zZBIN1JHOaq8sFzJfklQk+EXaKzrnxBYVdxuCPWDH7VCPimwRKEuP+0f5rG+pwr41+S6w5H8LNeiufT4ytFigR9w7ERI9Qe9W9N8TWXO3cVPowioj1eGTpSRLwZFyjVopFacjNLWyYQooooAooooAooooAooooCsoqRRSKKeKAUU6kFLQCE1zfW/iTBWy0Dvc/wDz/n7VR6/8Si47WLbwIyRycx9pjHeuS6rZtAq913MGFQEwSM5UZ9K4vV9db0Y39/8AR0cHTfFMuaqWQ+G0E/K/zebseCfXNJ0p7yArf8zyYcRs2wD7HmewphuuhG59xI4toSYJwAZgfX2p6q9n8U2wZdrjbng84HH04rjN7M6NEXS9cwZt9zxZPKDyoPU9/wDferr9StohvFyF4zIE+wiSai0NqwoN20kbzt8qnOfTjn9qmt3rj3WQ21NteGLCS3qBmPzFVdN7ElDpl5rjM63WdbjfI4VQiqcwBk9s1cv6Mszi5cJVh5UUQwAycjJq1aKsSUIkYaInOcntUfUlusCth1VhG4spODxBpdsgS1YtlQQCNyhQGEHy8A7hPvT7dgSpuQHAYBVLRt9h/eKi6ZpLlpYe4LrySZ5GPwVKlgow2ncGnduJJGJhcf7ije4I9LYt2Nqh25aA7MSZ7Z7THrSdW0V24oFm54Z5OCQQcRIP1qyW3PtjI/F5cH0Ezmql4Etgb7cyWNwQCPQDOM4jmoT7ki6Z1Nv+Uwd0AQEliJiPMBnmeaelrUNbh2tq08qpYR7zHekbUeHYLSWBJO9QCRunzEdwMe9M0RNwh96sijBKhWDd29BU2QF9PELIFZGEAvBUMB/SQe+adfuDebb2xs25cssxjkfNzVi6+VAEq3LYI4wOf2mqd+23j7Vt7QVg3gU3D0ULzzioJHPpLQy4Kqo2hSwNs5wdvr9RS6j+WA1tWKjGxNqgd5z2qLX6e6VK2SqFGBZrgBD++MjOZAp69OyXMMzpBhm2ExnHAGBR/UEDaxbKudtwpPO7fuLY2rJJgH0qHQaQXUMB/CfzZd94IxAHpWhqWK2YRVLhfKsgZ7wce+abo1Zk3Fdlw8hnLAEeu00sFvQdXaw22yS20CVJMfmT395rtOl9XW+uMMOVnI9x6j3rz2xZdLJ27jk/OxDETkggY9qRNS9q4Ta3CCHLGSIPIXMg+x5rodL1k8Tp7o1M/TxmrXJ6lRVDo3VhqLe7hhhl9D/ir9ekjJTSkuDkNNOmFFFFWICiiigCiiigIgKeKaKfQC1zPxV14JNoNtx524gHhfzHPtW/rdWLVtnbhR9z2H5mvO9S/imXG4sdxUxn157VzfUM7hDRHl/wbfS4tUrfCM+3qbjX4S2PDIk3BEsIwR6me1SabToN6XXa7PZxjmdoAHJ+5qYv5wJhgCVt9iBwSQI/Kona5C7kLbgcLkCTyWYSIH0rz7b7HWQ7puvVmfw1KomCWG0DGAo4j/NWrF9NzFGW4GPCAEg95g5+pqrb6TAZHO60TkMcx6yADzGKh0Pw3ZtXVuWbbDJybhI4wQJM+1R7PkkZ8QWrl24iIbltVyXEbPp9avdO6b4anYx87b5IG7MYM/T96NZqLoZzbRHVV8qz52fEj0jmpdKLjWgb/lMSVScf9uMntwajsCo3UHF/wUtlQxMuFEKOd0xB7iD7Vp6cnJiZJAMk4HrIEflVfpjeLuuFpX5QgMqI7mR83qKk1rAqUbcoYMNy8KB3J7VVofIr6rVKVCu4ttcMAoZYwexANXrVwRAYt2yQSsCJn8qy9HqLOlsLtZnUkwYlmPePTtT26bbjbbR0N0bi4kMveCTxntQkluWLKq1yTbLnL5U8+4/tmoX6kLAU3doH4TlmYepwIM/vVxNGWCFi0JgQx83ABfsTM0zTwbtwgS3lBG+Zjkwfl5ileRZF07U6h3/mW0NoiVcH81wczxQ+oL6e6VAsgbgPFQBSBgkieDkSak1fStxARzbEgtEkk/Wee35UzQ683g6G0xUNB8UEAgzIErB4496svoR80J0V3Nnc5t7eFCGFge8CPtU+uG+2Rbc2ySBvjPsDNN1163p0UC2ShwFRAQO/AEfpVbqj6plVtKFiJNu4NrfQemO1Rpt7fuL7k13SXBb2jZebh9+Nw7AwDTreklFDA2tpwLbeU+gMDI9qhTX3GAW8irvQyAxDT7fXHfFUXVSbUeNbKtAVnCk53T5p3DMY7flUE0aI0S3irsG3JjHlXB9O1KbVohkZMSJ3AwxJmZJls1Na1gd2QMkeik7p/FPb7VkdZ0Nlrm+/d2J5QsXCASOd2IB+hpHd0DQuubSmAzxgKoiB+fP96qtftvKElrhG4o52kAr8pgQew7/pWleuC2JhmyB5Rub0B/LmT71U1et2MYtsdoEsELSO4UjnPb9KsiB/QupPpijbSg3Q6lt0rmRM8jBH0ivS0cEAjgiR+deUWrDckyx+c+ZOYKSoJhgBB4rtvgjqG+ybbMC1sn/xJJUH3GR9q7Xp2bf9N/Y5vWY/iR0dFFFdo54UUUUAUUUUAwU6kFLQHN/FmrkraHbzN+fyj9/vXE9b6dcvFERxbVp3mPNH/bWtrdZ4uousPlJwx7iSBGfb9ayLmk2XhdUPdYkgSw2p2/3+deX6jLryuR2cENMUi7okQhraOCqKEKg+YGI8xBkcUuo0Li14dhhbPZiCxA7+5NPACAm2kySSqhQWPc59+9MfUs6ELt8WRgEHYCeWkgGM8Vqt7mdWU9PqtkteG5VQb7rCHYg4G2ffinLcRHa+73CNsyT/AC1DfKMDLGRjtNPvapbdwWXuRcdPIzKArsMGD3PHlrQCsoVQVJPzMQRJ9QBz/pUNPllrK56OjXPFZ2JMkCYVZEEjAzzzU2jsbFUIWYE5O4HA+v8AaotfZZwyuUFthgeaZ9yCIH0p+j0psWotgFAJVFBJ9TkmSTVQWNVKjcGYbZJUR5pwBkYH0iqHVNbdWxP8pHYgKGJges4iYqqy+NcBvl1tMdq2mG3cwHzTIMST2q31Hoa3gRclgJKbTtYY+WSTMwO1SqXIJtJcNqwrX7iEASSogZ4CxVjT3A43JJkiZlR+oyKqdMMWlt+H4W2VRGIJI/q9eZ5qK34ybTd8N7kwFD7VC+sGJM+lQyaLT6SL+7fchgRAaEGPTmfT0zVboii1duW1a65mS1wCB9GAE/n6VLqL25lYBISQ1xifIRysYnt7Uv8AFvdkoF2qy7GF2A477gBiDGDzUpvgihrX3a86NdtKuNigS89iZ4NMbWreLWVvOrLyVBRscySIA/xVlfDe95rYNxfxbZj0IYj7UavXLp/NdYkMYB2gge2P71AK/T0Ny4zeI7IqhAd4KtggvjO73gcd6mGgKKyI7y34yQdpHECB+1W7NhAPIigNzAAzznj1qolspcKC220wTc3QP3moYsqrfW3ft27uoPiFfKpG0NJIB+vaJqW90izqNr3E3svBO4d+DxP0ipOoaC2Yd7a3XVh4chZXI4J+/wD6p+u05uoRvNvjdnIHJEg47VN1TQM467TWtZsMi88dsSwx9/bE1cVF1CMt2xAB4dVIOadb0NsAbMlRAuGHMHmCab0/WB0LIFKcKVfdMYije9oE1zTyNvyxBUriBEfQVVVWZ2R1OwQd5aCxHER9aztRbt27puXNU4DSuwEQMcY9P7VavKfC2i6VWBF7cC5njtHoM8ilElbqY3q9tnW1cIkbOcGVacE4ABH1zU/wBqRb1niC4GW6qq0SAXIGY/8AkP19sx6y4UtLvG5xgMUnzdmePlBPcVldLGxheHhqfFVjsMhsA7QO3mEwOc1u9PPQ0/ma+aOpNHuNFMs3QyhhwQCO2DkU+vUHECiiigCiiigGimap4tsfRSfsKkFQdQH8m5/8G/Y1WfuslcnnLWQAzKJJjnHGAM9qbqbBuWdplSf6SFI+m6mDVAYf0me0ZPHtiqHU/iJl8MWlLG5ESDwTAryVW9juou6O9ZtMtlCSwEDlu8ksexJmro1ajMRtweMEjkk8/lWb1bWXLKgae0GdjBgYHuf8nirOr0a3rQW9gwCdrEebvB9Khruyxn9W6fp9YBca7PgFiSuYB7Rzwoz7VP03rdm5eAF1pPlCNgfXHJNVb1/SaPTuqAEElWWZLNGQxOePtNUejdR01qyLqWALm4qIJJ7SZaY5q7VrvS4JSOycSDJiO+MADOM+9U/4sagDwL0AmCwPmx2XET+VY3WOqlWth738OGAYptnEnvME1uaXVz//AD2RuHYYHBEdjz2rDppWSW2C7QXgwAQTGPcEjH196ravqVuyu9mwTgjMyBx/sVR6rq1cJvfahOUZR/MESBnM98VR/wCequoNg2WCqkqPLtheCBHfjmmlsI3riEojpcUDBZmXO05j2oVLb3QfDLkCVuGCon8IM/2xUWp1TsFHhCXIDbisARMe8fvSeI7XirptW3DKQ+D2hgO3eO9VoEmu0n8Tb2FgIYFtuRjJB4n/ANUv8Psg2LSzMEny4HfjNVbvVLdpGLLAZiCq+YliTOe3HH1ovai894BBbNkbSZLK4MAwcc+1TvRNDuqdbXT+TZcdmE4DEQZ/F96yrmlvi3bFk7PxubxK8nAJCxj05rds32G5EU4bDM4O4E5jvj0NQdWuJeS5Zh3YQSF8uDxDcEfeia8BFnQrdlZZHtbB5hO83O5Hbb+tTm3sEJkzMmT3yZ/tUXSNANPZCKGCjPmO5s5ORz+QFQazQ3bt0Ml17ar8y7cHM4zzwMg1Gz4K9yK9qrVq4tlG23bplcFwc5Pp2P2q31PQi9bKOfIR5uzYyCI4z9ayLF3UjWsP5dy1PMqGRDyP6gR9jWjrLLEg22YAkboM4HG0HAqXUWqJKPTrNrT2QFuA2CG3OzZkmCBAA4xU2k04S0To7VoBmlfNCuDALSoMGB+lRdS6TYFwPqHJ7KhI2sP+4R6zxVnTaN1YbWtiwBhFUjByMz61LfzJ2EuaO2QU1DK4YyFYCOcR+00aFUl9jh1kAr5YSOAAO3b8qfrrRjxktBrgAADegOQI7xNQ29cEtb2ti0zkbgABk4knE8981XsQZvUerTeZFZSyGCmZIMBTI7yRIjis/VIqqURVBB34geYZB+4j6E1Hc1WlGqvXD/1banfyOFywjkgQMVX0+pBubhltpKicbSwWRAzxMc/23oQrcwTZ7R0HrS3ra58wAn6xmtevF+j9aaxemcSZ+9etdK6iLyAg16jS4pHCUk2y9RRRUFgooooBBTbqSpHqCPvThS1D3B5LrdEAtxgxUkgExJAXELRrbyWlFw4YAAMRuYAxI+sVpfFlu7avN4KhpYGDjynLEHHAP6Vgdb6y9vatm2t24WjbyR/3EDIz3OK8vLE1LSduE7imXnJePNENBIj65HYz2rL1ejbUXQwu3LItsRkDzQZlfNx2yPyqTSaO+b7jyJbBlD8xZo8zMQRie3tVbSdJZrk3LqNdT50RxHEQ6mc8HsKhRre/8l9QaPpD3mb+KKPaksASJ9MbY/PtUV3WaO+rWlDKlkFitoQWAOSoiT+9RaAi9fvC4LjMilS0jbJ8vEDPeOOccUzRfDlrSu10vdZyrBRtURu8swJJOZ5FXpfE/pQvwXeq9a0m5PFtbygUoGEwIBX5j6QSD+dbo1q+GLglt8EAZJ3ZH05+gisDQpbXbaugXroQlne2GkSRG5pyMCPaqHxZ8ShIti2GBCt8xUACdoAWP9xVVj1NRjYcqVs072gt6q+9u+zuyMSqqSuxccEZM4+1RdS+G7WsueR7lk2wEMKSpC4ESRmO9O+FOttftO7KlvzBSVByAPUzx9amtdfN+238LLcrvMAI0SGYNkj6ev5VZrJB0u34IUosl6res27unFzUXbfhgbQHgNGAbgiDPripPiDp2pvvbOm1PggfNz5syG8vzQPwnH0rntV0J79rdrrio6H5lKsfD5O4DHJMd/Y1P0rWWNVqd6O4NlB4atxjyyczAkEjv68ip0UtSd1fa0LT2Opt9ZtG+bAceIuSIMnAJ9Mxnk9qraYagakm7fTw2JKJHmI9CIxjEz2qh1W26sj2PB8QEeJcuIBK4B2tnbEkGfp7VpazdtuEOV8hUEAHbgktxJOBitdwSpx7lk/JbZ2dyU2hSkB+WBJ/CD5SIqyt5SInHBPqeD+v71yHQOo2L627YuO921LAsCoA+XG1vMoB4PrxW+LMXWcXXbeANrEeGsYLKCCVOPpk1WWLS6ZOovtdUQwYhEWYUyD7kd8CpNV1IIu87tscQQfYxH+4rKtWULWzackICsWyBbMgyWC+WeeOJ96pafQXDr7jlyF2ggHdBXA7YwZquhE2PTpaI5v2EuM7bj4bGAN0iYYAkZPcxWvoOm7IdpVokoDKgnt6Gqms+JkSw9whiqGMCJnA5qvfe3rdGCXZFcAhmwVIaPocg471DTftPjyWvsbepaVFwhQByXjHrntWY/TL73LqXL38lxKbTFxDIgAxEcjvOMVka/W3OnaVFAOpWSWZsBRggQJge5xVvo3xLavWnvpbO/gqPMZUDjscEVfRKMdUd15K3vRafWDR6aL11rpt5Yx59pOMA8CRkmsSx1t7265c2+AxItvHmUz5VZMzmD+XvWm/UAQHJ2BwQVuAKxzAnvzI/OoX6iqjaCg2/hECDMgQMDuamP0tkNmTfu3mU7AiXQRuLbT4qnB9SoP+lHS9YXUMFCeXbhQIVTG0ekbePYVn9aLG/aNtdj3T57gknnCnsBEHicc1pvqSLJbcGGVUiCOYI/euhjhq0ryamSVJsjuGSSe+fvXX/A3XCreGx+lcRbvTV3Q6kpcVh2NeqcU40eeTcZWe723kTTqyuga7xLQPtWrWobgUUUUAgpaQUtAcv8cdM8RbdwD5CZ54IiDHbJrzbWdI/mXLytFxkKrGAMjM8yQBXt16yHUqwkHkV498Y9DNu+qHeNrSrpyByJHcdvauT1eKp61wze6fJtpKus6qNPaDM0kAAHMM5U/nBzyKwND09rS3byk+LeQwqjC723YecmAP/Lmht91jvJew5YEOYdCuRHf7TTNQBpVs+Vru2RuwCoMQAO4yRWtHHSpcs2HPybNvUXLVhFuvLbZaZ53TkgzO3H5VQtdeLXCEBIglXAJUQCfMIkH86pPZLsN7MGBlYLFCBjzTOeZBqHX6FyqlGFsJJ/pWZktiQP8AQVKxxvcOb7Gl1HXeIt2xvNt9obxCdi+aGWD6E+Xmeazej62zqgq6tfEu25HzFdyjjK8+8fWrF+7Za0CQLgPG2Ykc5GR3x71L0lFYC4bKC4ZAMEADgH6/WavSjF7Fd27NV9crBUCeGiCdq7VGIIyCIHPHPem6O4AiiyVW20mAgG5mgBiRABkVklbjWlFo+FcnILhmAzicyOD9Kl1GqC2nZiyMo2ltjfNG0FQJx6fWsX6aWxdyLw1lq8sOAxugjzIUchcGP6ROee1O6PaFl3VLCqgX/qlgW7EiT2J9sRWZ0a1cQMty4LkcCZZTzkkSv0NX7QBDeUeYeYesjiTg+k1MoJWlwFJlm31K47ILWy5ab523qIzOIMHt6ycVU6l0Z9TfDm+baLjaNwby8hcwSf6ifvFNsaZmBDIgVWkALyIMfQ/5pNTbNwhrVzYQ3mKrkkQIJHJA7T3qFHS/Z2F2ty/e1YS7t0dqwW3bbw8i3AWhoLYz83BPy1pXLly4SuzYA0FnEh0g7tkRnj6VmabR2lfxAisx2ncRJkdyeAf3NVtDZc2mF7U+Im4BdjAOPZuB2GCcZqjiuxZSK13XPoNQbem07lXKSTvbeY/BGByR3Mj8qt9W69qrWsVDYLWXIChQxYgxJ3KcMI49B6Zq/cuXrb2RpiSgkXN5ztiVM+sz+lRW+ramzau3dRb8o27VEKzSwEYny55PtTZ7tJ9t3uTv5Oiu3yQ6thI5kcZnHaMZrOX4jtm41rYxCrIYCVKqsiI/eORWd0vqJvN/EMGsqFhw/mUxPmUmNsYnHpTuofEzJeSNrae4h86eZt0kdjBAxj39q1v0XdUZdZtWtZ4i71IG7IkEY7T39e3+sAsOQwR0trjaUALDOcHB9DUT6o3FlBgrIc9pwPKf8Vm6pPFQW91xC8ksq7CCpBLMAPKTnHescce5LkVdLevX3DxbbwbjK5uKViCCsD6GcetVereIXufw6oCzTd37RvVlEAbjG3JmIz9Kl6fq7ng3bTvdkY3TiByZPfA59azOoabxHDqdyhCNkxuIyDPGSf2rfhD2nxRgnLY0pc3gwYKq4OPmxA2n0n7+tRdTu7EW2ABJZiB9cfeptDpMi4w2tAWMwFjge896zep6jfdJHbH2rb6SGrJ9DUzyqP1C1dq9ZvVloas2mruwkcucbPWvgHX7rceldxXmH/D25mvTk4rDL3mZI8C0UUVBYQUtIKWgCuU+Oug+Mi3QYNuOORnn6ZIIrq6bdthlIPBEH86xZcayRcS0JaXZ8/dQ0bBi9wuVBLKsSykHsRyKh1l2MAgXGUlJkE9z2xXX/FXw69lru0sAfMjRIzyV7/Udua5m5adEBukF1ViQsS2eR3HaYxXHtrZ9jorfdHPt1S8biqlpRkeL5QVZjiZHAiK0NXoLas1x2ZVJG4bjtg4jHbj71c0d+3dTeBtg5nsR/sVX1un2g/y/EDMCwY7h9QOx4NXct0qoJB07Si0jbE2ktO3dI52ggn2qqdfeXUvbYb1KsVEQMCVz+hrU1Gn3Lt8pE5Vl3YmY+tP/AIeTB+XAgj757jtVNa3b3LUYo0bLsugBG3ZDuIH0PcEVZt3LPjXLg8rpE722jzYnuIin9St2yFS9CoR5VAO5T3MriO1WDbAV08IuqqoEx547T9T+lNRNBpNSxZz4aqnKOhDbx2wOcf4qV1YhoCsfwSDzEeb8+9Mt6hRZDsPCVQZXEjMAD07R6zmjQ2GNsqdxWPLcLAswac4GMHmqN9wkRDqJyh3G6qmQvlQmYO05hhPeKk8yJCvuiSxaGA4wxBkET71X2W7KLbt3fDAfLGCZJ+WCM59MVpNZh4W3h53MNsAjjdjNS2iTL1N22WsuzXNxEDwwdoiJOcjketa1uwpUjajBiTAhScmAY79posPbaQhUlcEKZg/2/KsbSdAuLqAT5kB3bgfQ8exqdny6I37Gtftrd2pvFpl/AGBjgZH0jNXhqEyEdjsBBBaBMczHr+VYq3rY10eDcDNPnJG2Y+YY4OfvWudtsMSAqxlhkQfWB7iqNeSR97W+JaebgYENO0htoMjkTLATn9KpaS9Z01pPBKyWBHjeUEnB29gf1qtqkXRhfA0+5nJEqTtgQecnuPtWhp5vBXuWzvUmATuiRkAkYzGPao0KvkTqKXW+qeK5srce3cEHdbWV4wpbgDIkgVH1RNQVQWbgtEfOCFIbA4IAnHYDvTLFtr7DdaKOu7aZMScS0R+lO09m0/yMrsghvMxiO4BzE+lXUVGqXHysq3Y+1rbw323VNszuQYf0w2RSWtMGADbYngcCDI+val1PT1urs3bZIyMEdyPzH70oU2toUDaMA8mB/ck1VtdgSai/4aFm5iMdz7egzXOA1b6lqZhPSZ+pJ/3+dV7aV1+kx6YW+WaGedyrwPRasWlpLdup1WuhGJpyZ2nwA8NXqto4FeafAukyDXplsQKxS94vHgdRRRUFhBS0gpaAKKKKAra/QJeQo4kH7g+ory/4g+HBYvwzE8FCwAAxBKngehFes1m9e6EmrtbH55U9wa18uCOTd8mSGRw4PFtVolcbeDM7cLLdpxBrH6Quo8Y73JtZAXBiOCBExjt6113WPhq/pjDBtvZlmKw7mnk5maxQ6F00pL8GZ9UvAa1JIRl8p+Zg20rGRxUF++qYNxnwcbow370Hpq05enL6Vkj6b5kUfWeERfxNsoBuIIMyQGI9RxxRf6kxuKUYBRz5CSfWrI0C+lSrpB6VlXp0O7ZR9ZLwVNVqg5C7VNs/NuDSTM4jion0Vs3VuB2G0LCiVHl4AIHH5VqLpfanjRH+k/ap/wDPxrhsj+sn4RWYozksylTwuweVv6pjmn2WefIA2ebjyx+gHHarI6ef6T9qX/lx/pP2rE/TIdpF11su6GXyloDbbnechAInuSasFGZCLZZGiMjgmIPvUS6Rl4BH3oUsp5JzOc/vWGXpk17skzIutj3Qmj1Y2ee4rlSyncdpLDsJicxnNOt27jFTLW85QQwPvI7RHIp14q8eJbDRwfSfSn+BaaGwLgEAkEADsCCePzrSydLmhzF/bf8Ag2IZ8cuGR22uklpTw93ciNvEArwag03TLdjdstFfXzTxmfNiOPpFWv8AkvBtP4Xqq/8ATZu7Rn9e1KNSoYW3dS8dg2ZGADG304rXvsZTIB1A1JLOPBxGOxxtwJDjOaboujpYcm2rtLRJgQp5Inn960tFde4Tvtm3ExJBJ9OwFRWkcO+5l8MQoECZ/qx+1Xc3Vf8AfsRRX1GgQsLhUAqIXJiZn96g1uvKr5oPYCIz6+w/0qxr7wUEOZn8M5kdhgY9TWKbbO25v/XtWz03TvI7fBhzZVBV3IbaFjJ5NXbVmpbWmq1b09d6GM5M8hAturOn08sBUq2a2ugdN3uMVmapWYdVujtPg7RbUFddWf0nRhEFaFaT5NtBRRRQkQUtNFOoAooooAooooBr2wwggEe9Yuu+DdNdJOwKT6YrcooDitR/w6T8Jqi/wARxXodFW1S8kUjgLXwCe/8AetDT/AijmuvopqfkUjAtfCFoVOnwxaHatiiqkmavw/aH4RS/8htf0itGigM0/D9r+kVDc+FrLcqPtWxRQHM3/gOw3Er9DWRqf+HTZ2OD6AiK72irKcl3I0o8m1vwzqLPKNHquR+lUxqGGGUGPUQa9lqjrei2b3z21PvEH71E1DJ/cimI6o+66PIbjAvuKAkcZOPoOBVO+hmUUJOTBOfqOP0r0vWf8PrZ/wCm5X2Oax9R8AXh8pVqiPTdLd1/Ilmz1VnBHpxJlpJ9TUqaGK6m78JX1/DVV+hXRypreisa4NSTm+THXTU8Wq0x0W5/T+9XNL8MuxyDWTVFGLTJmXo9CXOBXe/DvRdoBIp/R/hsJBIrpLVoKMVqZcurZG1jxad2PVYFLRRWAzhRRRQDRTqYDT6AKKKKAKKKKAKKKKAKKKKAKKKKAKKKKAKKKKAKKKKAKKKKAKKKKAKKKKAQimtYU8gU+igIf4RfQU5dOo7VJRQCAUtFFAFFFFAFFFFARCpBRRQC0UUUAUUUUAUUUUAUUUUAUUUUAUUUUAUUUUAUUUUAUUUUAUUUUAUUUUAUUUUAUUUUAUUUUAUUUUAlFFFAf//Z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4" name="AutoShape 13" descr="data:image/jpeg;base64,/9j/4AAQSkZJRgABAQAAAQABAAD/2wCEAAkGBhQREBUUERQWFRUVGBgaGBgYGBYXFxgZFxgZGBUXFxwZHSYeGhsmGRoUHy8gIycpLCwsFx4xNTAqNSYrLCkBCQoKDgwOGg8PGiwkHyQsKSwsLCwsLCwvLSwsLCwsLCwvLCwsLCwsLCwsLCwsKiosLCwsLCwpLCwsLCwpLCwsLP/AABEIAMIBAwMBIgACEQEDEQH/xAAcAAABBQEBAQAAAAAAAAAAAAAAAQIDBAUGBwj/xAA7EAACAQMDAgQEBAUCBgMBAAABAhEAAyEEEjEFQRMiUWEGMnGRQoGhsRQjUsHR4fAHFTNikvFygtJD/8QAGgEBAAIDAQAAAAAAAAAAAAAAAAECAwQFBv/EAC8RAAICAQMDAQcDBQEAAAAAAAABAhEDEiExBEFRBSIyQmFxgZETobEUM8HR8BX/2gAMAwEAAhEDEQA/APWEt1MqUItTKtVAKtSKtCrUgFSAC04LSgUtSAAoilooAooooAooooAooooAooooAooooAooooAooooAooooAooooAooooAooooApCKWigG7aKdRQFFRUiikUVIoqAKoqQCkApwqQLRRRQBRWR1z4mtaUebzMcBR6nifSud1/wAUXmVyJXbMKkkn04zWln63HhdPd/I2MfTzybrg7mivNRrLjD5nJIkqSy5PBJny/vU56ldQKVvMCWAPzPPqon961F6rG94mf+il5PQ6K5Cz8SXlcLhxGSQMekkEftVpPjEZ3W5K87SeRmBIya2I+o4Hy6+xifSZF2OlorBtfGVk/NKECSDEge+cVZT4msEjzETwSpgzxGM1nXV4X8SMTwZF8LNWiqI61a/r/Rv8VJb6pabi4h/+wrIs2N8SX5RV45LlMtUVENWn9a/cUHVJ/Uv3FX1x8laZLRUP8bb/AK1/8h/moH6zZBIN1JHOaq8sFzJfklQk+EXaKzrnxBYVdxuCPWDH7VCPimwRKEuP+0f5rG+pwr41+S6w5H8LNeiufT4ytFigR9w7ERI9Qe9W9N8TWXO3cVPowioj1eGTpSRLwZFyjVopFacjNLWyYQooooAooooAooooAooooCsoqRRSKKeKAUU6kFLQCE1zfW/iTBWy0Dvc/wDz/n7VR6/8Si47WLbwIyRycx9pjHeuS6rZtAq913MGFQEwSM5UZ9K4vV9db0Y39/8AR0cHTfFMuaqWQ+G0E/K/zebseCfXNJ0p7yArf8zyYcRs2wD7HmewphuuhG59xI4toSYJwAZgfX2p6q9n8U2wZdrjbng84HH04rjN7M6NEXS9cwZt9zxZPKDyoPU9/wDferr9StohvFyF4zIE+wiSai0NqwoN20kbzt8qnOfTjn9qmt3rj3WQ21NteGLCS3qBmPzFVdN7ElDpl5rjM63WdbjfI4VQiqcwBk9s1cv6Mszi5cJVh5UUQwAycjJq1aKsSUIkYaInOcntUfUlusCth1VhG4spODxBpdsgS1YtlQQCNyhQGEHy8A7hPvT7dgSpuQHAYBVLRt9h/eKi6ZpLlpYe4LrySZ5GPwVKlgow2ncGnduJJGJhcf7ije4I9LYt2Nqh25aA7MSZ7Z7THrSdW0V24oFm54Z5OCQQcRIP1qyW3PtjI/F5cH0Ezmql4Etgb7cyWNwQCPQDOM4jmoT7ki6Z1Nv+Uwd0AQEliJiPMBnmeaelrUNbh2tq08qpYR7zHekbUeHYLSWBJO9QCRunzEdwMe9M0RNwh96sijBKhWDd29BU2QF9PELIFZGEAvBUMB/SQe+adfuDebb2xs25cssxjkfNzVi6+VAEq3LYI4wOf2mqd+23j7Vt7QVg3gU3D0ULzzioJHPpLQy4Kqo2hSwNs5wdvr9RS6j+WA1tWKjGxNqgd5z2qLX6e6VK2SqFGBZrgBD++MjOZAp69OyXMMzpBhm2ExnHAGBR/UEDaxbKudtwpPO7fuLY2rJJgH0qHQaQXUMB/CfzZd94IxAHpWhqWK2YRVLhfKsgZ7wce+abo1Zk3Fdlw8hnLAEeu00sFvQdXaw22yS20CVJMfmT395rtOl9XW+uMMOVnI9x6j3rz2xZdLJ27jk/OxDETkggY9qRNS9q4Ta3CCHLGSIPIXMg+x5rodL1k8Tp7o1M/TxmrXJ6lRVDo3VhqLe7hhhl9D/ir9ekjJTSkuDkNNOmFFFFWICiiigCiiigIgKeKaKfQC1zPxV14JNoNtx524gHhfzHPtW/rdWLVtnbhR9z2H5mvO9S/imXG4sdxUxn157VzfUM7hDRHl/wbfS4tUrfCM+3qbjX4S2PDIk3BEsIwR6me1SabToN6XXa7PZxjmdoAHJ+5qYv5wJhgCVt9iBwSQI/Kona5C7kLbgcLkCTyWYSIH0rz7b7HWQ7puvVmfw1KomCWG0DGAo4j/NWrF9NzFGW4GPCAEg95g5+pqrb6TAZHO60TkMcx6yADzGKh0Pw3ZtXVuWbbDJybhI4wQJM+1R7PkkZ8QWrl24iIbltVyXEbPp9avdO6b4anYx87b5IG7MYM/T96NZqLoZzbRHVV8qz52fEj0jmpdKLjWgb/lMSVScf9uMntwajsCo3UHF/wUtlQxMuFEKOd0xB7iD7Vp6cnJiZJAMk4HrIEflVfpjeLuuFpX5QgMqI7mR83qKk1rAqUbcoYMNy8KB3J7VVofIr6rVKVCu4ttcMAoZYwexANXrVwRAYt2yQSsCJn8qy9HqLOlsLtZnUkwYlmPePTtT26bbjbbR0N0bi4kMveCTxntQkluWLKq1yTbLnL5U8+4/tmoX6kLAU3doH4TlmYepwIM/vVxNGWCFi0JgQx83ABfsTM0zTwbtwgS3lBG+Zjkwfl5ileRZF07U6h3/mW0NoiVcH81wczxQ+oL6e6VAsgbgPFQBSBgkieDkSak1fStxARzbEgtEkk/Wee35UzQ683g6G0xUNB8UEAgzIErB4496svoR80J0V3Nnc5t7eFCGFge8CPtU+uG+2Rbc2ySBvjPsDNN1163p0UC2ShwFRAQO/AEfpVbqj6plVtKFiJNu4NrfQemO1Rpt7fuL7k13SXBb2jZebh9+Nw7AwDTreklFDA2tpwLbeU+gMDI9qhTX3GAW8irvQyAxDT7fXHfFUXVSbUeNbKtAVnCk53T5p3DMY7flUE0aI0S3irsG3JjHlXB9O1KbVohkZMSJ3AwxJmZJls1Na1gd2QMkeik7p/FPb7VkdZ0Nlrm+/d2J5QsXCASOd2IB+hpHd0DQuubSmAzxgKoiB+fP96qtftvKElrhG4o52kAr8pgQew7/pWleuC2JhmyB5Rub0B/LmT71U1et2MYtsdoEsELSO4UjnPb9KsiB/QupPpijbSg3Q6lt0rmRM8jBH0ivS0cEAjgiR+deUWrDckyx+c+ZOYKSoJhgBB4rtvgjqG+ybbMC1sn/xJJUH3GR9q7Xp2bf9N/Y5vWY/iR0dFFFdo54UUUUAUUUUAwU6kFLQHN/FmrkraHbzN+fyj9/vXE9b6dcvFERxbVp3mPNH/bWtrdZ4uousPlJwx7iSBGfb9ayLmk2XhdUPdYkgSw2p2/3+deX6jLryuR2cENMUi7okQhraOCqKEKg+YGI8xBkcUuo0Li14dhhbPZiCxA7+5NPACAm2kySSqhQWPc59+9MfUs6ELt8WRgEHYCeWkgGM8Vqt7mdWU9PqtkteG5VQb7rCHYg4G2ffinLcRHa+73CNsyT/AC1DfKMDLGRjtNPvapbdwWXuRcdPIzKArsMGD3PHlrQCsoVQVJPzMQRJ9QBz/pUNPllrK56OjXPFZ2JMkCYVZEEjAzzzU2jsbFUIWYE5O4HA+v8AaotfZZwyuUFthgeaZ9yCIH0p+j0psWotgFAJVFBJ9TkmSTVQWNVKjcGYbZJUR5pwBkYH0iqHVNbdWxP8pHYgKGJges4iYqqy+NcBvl1tMdq2mG3cwHzTIMST2q31Hoa3gRclgJKbTtYY+WSTMwO1SqXIJtJcNqwrX7iEASSogZ4CxVjT3A43JJkiZlR+oyKqdMMWlt+H4W2VRGIJI/q9eZ5qK34ybTd8N7kwFD7VC+sGJM+lQyaLT6SL+7fchgRAaEGPTmfT0zVboii1duW1a65mS1wCB9GAE/n6VLqL25lYBISQ1xifIRysYnt7Uv8AFvdkoF2qy7GF2A477gBiDGDzUpvgihrX3a86NdtKuNigS89iZ4NMbWreLWVvOrLyVBRscySIA/xVlfDe95rYNxfxbZj0IYj7UavXLp/NdYkMYB2gge2P71AK/T0Ny4zeI7IqhAd4KtggvjO73gcd6mGgKKyI7y34yQdpHECB+1W7NhAPIigNzAAzznj1qolspcKC220wTc3QP3moYsqrfW3ft27uoPiFfKpG0NJIB+vaJqW90izqNr3E3svBO4d+DxP0ipOoaC2Yd7a3XVh4chZXI4J+/wD6p+u05uoRvNvjdnIHJEg47VN1TQM467TWtZsMi88dsSwx9/bE1cVF1CMt2xAB4dVIOadb0NsAbMlRAuGHMHmCab0/WB0LIFKcKVfdMYije9oE1zTyNvyxBUriBEfQVVVWZ2R1OwQd5aCxHER9aztRbt27puXNU4DSuwEQMcY9P7VavKfC2i6VWBF7cC5njtHoM8ilElbqY3q9tnW1cIkbOcGVacE4ABH1zU/wBqRb1niC4GW6qq0SAXIGY/8AkP19sx6y4UtLvG5xgMUnzdmePlBPcVldLGxheHhqfFVjsMhsA7QO3mEwOc1u9PPQ0/ma+aOpNHuNFMs3QyhhwQCO2DkU+vUHECiiigCiiigGimap4tsfRSfsKkFQdQH8m5/8G/Y1WfuslcnnLWQAzKJJjnHGAM9qbqbBuWdplSf6SFI+m6mDVAYf0me0ZPHtiqHU/iJl8MWlLG5ESDwTAryVW9juou6O9ZtMtlCSwEDlu8ksexJmro1ajMRtweMEjkk8/lWb1bWXLKgae0GdjBgYHuf8nirOr0a3rQW9gwCdrEebvB9Khruyxn9W6fp9YBca7PgFiSuYB7Rzwoz7VP03rdm5eAF1pPlCNgfXHJNVb1/SaPTuqAEElWWZLNGQxOePtNUejdR01qyLqWALm4qIJJ7SZaY5q7VrvS4JSOycSDJiO+MADOM+9U/4sagDwL0AmCwPmx2XET+VY3WOqlWth738OGAYptnEnvME1uaXVz//AD2RuHYYHBEdjz2rDppWSW2C7QXgwAQTGPcEjH196ravqVuyu9mwTgjMyBx/sVR6rq1cJvfahOUZR/MESBnM98VR/wCequoNg2WCqkqPLtheCBHfjmmlsI3riEojpcUDBZmXO05j2oVLb3QfDLkCVuGCon8IM/2xUWp1TsFHhCXIDbisARMe8fvSeI7XirptW3DKQ+D2hgO3eO9VoEmu0n8Tb2FgIYFtuRjJB4n/ANUv8Psg2LSzMEny4HfjNVbvVLdpGLLAZiCq+YliTOe3HH1ovai894BBbNkbSZLK4MAwcc+1TvRNDuqdbXT+TZcdmE4DEQZ/F96yrmlvi3bFk7PxubxK8nAJCxj05rds32G5EU4bDM4O4E5jvj0NQdWuJeS5Zh3YQSF8uDxDcEfeia8BFnQrdlZZHtbB5hO83O5Hbb+tTm3sEJkzMmT3yZ/tUXSNANPZCKGCjPmO5s5ORz+QFQazQ3bt0Ml17ar8y7cHM4zzwMg1Gz4K9yK9qrVq4tlG23bplcFwc5Pp2P2q31PQi9bKOfIR5uzYyCI4z9ayLF3UjWsP5dy1PMqGRDyP6gR9jWjrLLEg22YAkboM4HG0HAqXUWqJKPTrNrT2QFuA2CG3OzZkmCBAA4xU2k04S0To7VoBmlfNCuDALSoMGB+lRdS6TYFwPqHJ7KhI2sP+4R6zxVnTaN1YbWtiwBhFUjByMz61LfzJ2EuaO2QU1DK4YyFYCOcR+00aFUl9jh1kAr5YSOAAO3b8qfrrRjxktBrgAADegOQI7xNQ29cEtb2ti0zkbgABk4knE8981XsQZvUerTeZFZSyGCmZIMBTI7yRIjis/VIqqURVBB34geYZB+4j6E1Hc1WlGqvXD/1banfyOFywjkgQMVX0+pBubhltpKicbSwWRAzxMc/23oQrcwTZ7R0HrS3ra58wAn6xmtevF+j9aaxemcSZ+9etdK6iLyAg16jS4pHCUk2y9RRRUFgooooBBTbqSpHqCPvThS1D3B5LrdEAtxgxUkgExJAXELRrbyWlFw4YAAMRuYAxI+sVpfFlu7avN4KhpYGDjynLEHHAP6Vgdb6y9vatm2t24WjbyR/3EDIz3OK8vLE1LSduE7imXnJePNENBIj65HYz2rL1ejbUXQwu3LItsRkDzQZlfNx2yPyqTSaO+b7jyJbBlD8xZo8zMQRie3tVbSdJZrk3LqNdT50RxHEQ6mc8HsKhRre/8l9QaPpD3mb+KKPaksASJ9MbY/PtUV3WaO+rWlDKlkFitoQWAOSoiT+9RaAi9fvC4LjMilS0jbJ8vEDPeOOccUzRfDlrSu10vdZyrBRtURu8swJJOZ5FXpfE/pQvwXeq9a0m5PFtbygUoGEwIBX5j6QSD+dbo1q+GLglt8EAZJ3ZH05+gisDQpbXbaugXroQlne2GkSRG5pyMCPaqHxZ8ShIti2GBCt8xUACdoAWP9xVVj1NRjYcqVs072gt6q+9u+zuyMSqqSuxccEZM4+1RdS+G7WsueR7lk2wEMKSpC4ESRmO9O+FOttftO7KlvzBSVByAPUzx9amtdfN+238LLcrvMAI0SGYNkj6ev5VZrJB0u34IUosl6res27unFzUXbfhgbQHgNGAbgiDPripPiDp2pvvbOm1PggfNz5syG8vzQPwnH0rntV0J79rdrrio6H5lKsfD5O4DHJMd/Y1P0rWWNVqd6O4NlB4atxjyyczAkEjv68ip0UtSd1fa0LT2Opt9ZtG+bAceIuSIMnAJ9Mxnk9qraYagakm7fTw2JKJHmI9CIxjEz2qh1W26sj2PB8QEeJcuIBK4B2tnbEkGfp7VpazdtuEOV8hUEAHbgktxJOBitdwSpx7lk/JbZ2dyU2hSkB+WBJ/CD5SIqyt5SInHBPqeD+v71yHQOo2L627YuO921LAsCoA+XG1vMoB4PrxW+LMXWcXXbeANrEeGsYLKCCVOPpk1WWLS6ZOovtdUQwYhEWYUyD7kd8CpNV1IIu87tscQQfYxH+4rKtWULWzackICsWyBbMgyWC+WeeOJ96pafQXDr7jlyF2ggHdBXA7YwZquhE2PTpaI5v2EuM7bj4bGAN0iYYAkZPcxWvoOm7IdpVokoDKgnt6Gqms+JkSw9whiqGMCJnA5qvfe3rdGCXZFcAhmwVIaPocg471DTftPjyWvsbepaVFwhQByXjHrntWY/TL73LqXL38lxKbTFxDIgAxEcjvOMVka/W3OnaVFAOpWSWZsBRggQJge5xVvo3xLavWnvpbO/gqPMZUDjscEVfRKMdUd15K3vRafWDR6aL11rpt5Yx59pOMA8CRkmsSx1t7265c2+AxItvHmUz5VZMzmD+XvWm/UAQHJ2BwQVuAKxzAnvzI/OoX6iqjaCg2/hECDMgQMDuamP0tkNmTfu3mU7AiXQRuLbT4qnB9SoP+lHS9YXUMFCeXbhQIVTG0ekbePYVn9aLG/aNtdj3T57gknnCnsBEHicc1pvqSLJbcGGVUiCOYI/euhjhq0ryamSVJsjuGSSe+fvXX/A3XCreGx+lcRbvTV3Q6kpcVh2NeqcU40eeTcZWe723kTTqyuga7xLQPtWrWobgUUUUAgpaQUtAcv8cdM8RbdwD5CZ54IiDHbJrzbWdI/mXLytFxkKrGAMjM8yQBXt16yHUqwkHkV498Y9DNu+qHeNrSrpyByJHcdvauT1eKp61wze6fJtpKus6qNPaDM0kAAHMM5U/nBzyKwND09rS3byk+LeQwqjC723YecmAP/Lmht91jvJew5YEOYdCuRHf7TTNQBpVs+Vru2RuwCoMQAO4yRWtHHSpcs2HPybNvUXLVhFuvLbZaZ53TkgzO3H5VQtdeLXCEBIglXAJUQCfMIkH86pPZLsN7MGBlYLFCBjzTOeZBqHX6FyqlGFsJJ/pWZktiQP8AQVKxxvcOb7Gl1HXeIt2xvNt9obxCdi+aGWD6E+Xmeazej62zqgq6tfEu25HzFdyjjK8+8fWrF+7Za0CQLgPG2Ykc5GR3x71L0lFYC4bKC4ZAMEADgH6/WavSjF7Fd27NV9crBUCeGiCdq7VGIIyCIHPHPem6O4AiiyVW20mAgG5mgBiRABkVklbjWlFo+FcnILhmAzicyOD9Kl1GqC2nZiyMo2ltjfNG0FQJx6fWsX6aWxdyLw1lq8sOAxugjzIUchcGP6ROee1O6PaFl3VLCqgX/qlgW7EiT2J9sRWZ0a1cQMty4LkcCZZTzkkSv0NX7QBDeUeYeYesjiTg+k1MoJWlwFJlm31K47ILWy5ab523qIzOIMHt6ycVU6l0Z9TfDm+baLjaNwby8hcwSf6ifvFNsaZmBDIgVWkALyIMfQ/5pNTbNwhrVzYQ3mKrkkQIJHJA7T3qFHS/Z2F2ty/e1YS7t0dqwW3bbw8i3AWhoLYz83BPy1pXLly4SuzYA0FnEh0g7tkRnj6VmabR2lfxAisx2ncRJkdyeAf3NVtDZc2mF7U+Im4BdjAOPZuB2GCcZqjiuxZSK13XPoNQbem07lXKSTvbeY/BGByR3Mj8qt9W69qrWsVDYLWXIChQxYgxJ3KcMI49B6Zq/cuXrb2RpiSgkXN5ztiVM+sz+lRW+ramzau3dRb8o27VEKzSwEYny55PtTZ7tJ9t3uTv5Oiu3yQ6thI5kcZnHaMZrOX4jtm41rYxCrIYCVKqsiI/eORWd0vqJvN/EMGsqFhw/mUxPmUmNsYnHpTuofEzJeSNrae4h86eZt0kdjBAxj39q1v0XdUZdZtWtZ4i71IG7IkEY7T39e3+sAsOQwR0trjaUALDOcHB9DUT6o3FlBgrIc9pwPKf8Vm6pPFQW91xC8ksq7CCpBLMAPKTnHescce5LkVdLevX3DxbbwbjK5uKViCCsD6GcetVereIXufw6oCzTd37RvVlEAbjG3JmIz9Kl6fq7ng3bTvdkY3TiByZPfA59azOoabxHDqdyhCNkxuIyDPGSf2rfhD2nxRgnLY0pc3gwYKq4OPmxA2n0n7+tRdTu7EW2ABJZiB9cfeptDpMi4w2tAWMwFjge896zep6jfdJHbH2rb6SGrJ9DUzyqP1C1dq9ZvVloas2mruwkcucbPWvgHX7rceldxXmH/D25mvTk4rDL3mZI8C0UUVBYQUtIKWgCuU+Oug+Mi3QYNuOORnn6ZIIrq6bdthlIPBEH86xZcayRcS0JaXZ8/dQ0bBi9wuVBLKsSykHsRyKh1l2MAgXGUlJkE9z2xXX/FXw69lru0sAfMjRIzyV7/Udua5m5adEBukF1ViQsS2eR3HaYxXHtrZ9jorfdHPt1S8biqlpRkeL5QVZjiZHAiK0NXoLas1x2ZVJG4bjtg4jHbj71c0d+3dTeBtg5nsR/sVX1un2g/y/EDMCwY7h9QOx4NXct0qoJB07Si0jbE2ktO3dI52ggn2qqdfeXUvbYb1KsVEQMCVz+hrU1Gn3Lt8pE5Vl3YmY+tP/AIeTB+XAgj757jtVNa3b3LUYo0bLsugBG3ZDuIH0PcEVZt3LPjXLg8rpE722jzYnuIin9St2yFS9CoR5VAO5T3MriO1WDbAV08IuqqoEx547T9T+lNRNBpNSxZz4aqnKOhDbx2wOcf4qV1YhoCsfwSDzEeb8+9Mt6hRZDsPCVQZXEjMAD07R6zmjQ2GNsqdxWPLcLAswac4GMHmqN9wkRDqJyh3G6qmQvlQmYO05hhPeKk8yJCvuiSxaGA4wxBkET71X2W7KLbt3fDAfLGCZJ+WCM59MVpNZh4W3h53MNsAjjdjNS2iTL1N22WsuzXNxEDwwdoiJOcjketa1uwpUjajBiTAhScmAY79posPbaQhUlcEKZg/2/KsbSdAuLqAT5kB3bgfQ8exqdny6I37Gtftrd2pvFpl/AGBjgZH0jNXhqEyEdjsBBBaBMczHr+VYq3rY10eDcDNPnJG2Y+YY4OfvWudtsMSAqxlhkQfWB7iqNeSR97W+JaebgYENO0htoMjkTLATn9KpaS9Z01pPBKyWBHjeUEnB29gf1qtqkXRhfA0+5nJEqTtgQecnuPtWhp5vBXuWzvUmATuiRkAkYzGPao0KvkTqKXW+qeK5srce3cEHdbWV4wpbgDIkgVH1RNQVQWbgtEfOCFIbA4IAnHYDvTLFtr7DdaKOu7aZMScS0R+lO09m0/yMrsghvMxiO4BzE+lXUVGqXHysq3Y+1rbw323VNszuQYf0w2RSWtMGADbYngcCDI+val1PT1urs3bZIyMEdyPzH70oU2toUDaMA8mB/ck1VtdgSai/4aFm5iMdz7egzXOA1b6lqZhPSZ+pJ/3+dV7aV1+kx6YW+WaGedyrwPRasWlpLdup1WuhGJpyZ2nwA8NXqto4FeafAukyDXplsQKxS94vHgdRRRUFhBS0gpaAKKKKAra/QJeQo4kH7g+ory/4g+HBYvwzE8FCwAAxBKngehFes1m9e6EmrtbH55U9wa18uCOTd8mSGRw4PFtVolcbeDM7cLLdpxBrH6Quo8Y73JtZAXBiOCBExjt6113WPhq/pjDBtvZlmKw7mnk5maxQ6F00pL8GZ9UvAa1JIRl8p+Zg20rGRxUF++qYNxnwcbow370Hpq05enL6Vkj6b5kUfWeERfxNsoBuIIMyQGI9RxxRf6kxuKUYBRz5CSfWrI0C+lSrpB6VlXp0O7ZR9ZLwVNVqg5C7VNs/NuDSTM4jion0Vs3VuB2G0LCiVHl4AIHH5VqLpfanjRH+k/ap/wDPxrhsj+sn4RWYozksylTwuweVv6pjmn2WefIA2ebjyx+gHHarI6ef6T9qX/lx/pP2rE/TIdpF11su6GXyloDbbnechAInuSasFGZCLZZGiMjgmIPvUS6Rl4BH3oUsp5JzOc/vWGXpk17skzIutj3Qmj1Y2ee4rlSyncdpLDsJicxnNOt27jFTLW85QQwPvI7RHIp14q8eJbDRwfSfSn+BaaGwLgEAkEADsCCePzrSydLmhzF/bf8Ag2IZ8cuGR22uklpTw93ciNvEArwag03TLdjdstFfXzTxmfNiOPpFWv8AkvBtP4Xqq/8ATZu7Rn9e1KNSoYW3dS8dg2ZGADG304rXvsZTIB1A1JLOPBxGOxxtwJDjOaboujpYcm2rtLRJgQp5Inn960tFde4Tvtm3ExJBJ9OwFRWkcO+5l8MQoECZ/qx+1Xc3Vf8AfsRRX1GgQsLhUAqIXJiZn96g1uvKr5oPYCIz6+w/0qxr7wUEOZn8M5kdhgY9TWKbbO25v/XtWz03TvI7fBhzZVBV3IbaFjJ5NXbVmpbWmq1b09d6GM5M8hAturOn08sBUq2a2ugdN3uMVmapWYdVujtPg7RbUFddWf0nRhEFaFaT5NtBRRRQkQUtNFOoAooooAooooBr2wwggEe9Yuu+DdNdJOwKT6YrcooDitR/w6T8Jqi/wARxXodFW1S8kUjgLXwCe/8AetDT/AijmuvopqfkUjAtfCFoVOnwxaHatiiqkmavw/aH4RS/8htf0itGigM0/D9r+kVDc+FrLcqPtWxRQHM3/gOw3Er9DWRqf+HTZ2OD6AiK72irKcl3I0o8m1vwzqLPKNHquR+lUxqGGGUGPUQa9lqjrei2b3z21PvEH71E1DJ/cimI6o+66PIbjAvuKAkcZOPoOBVO+hmUUJOTBOfqOP0r0vWf8PrZ/wCm5X2Oax9R8AXh8pVqiPTdLd1/Ilmz1VnBHpxJlpJ9TUqaGK6m78JX1/DVV+hXRypreisa4NSTm+THXTU8Wq0x0W5/T+9XNL8MuxyDWTVFGLTJmXo9CXOBXe/DvRdoBIp/R/hsJBIrpLVoKMVqZcurZG1jxad2PVYFLRRWAzhRRRQDRTqYDT6AKKKKAKKKKAKKKKAKKKKAKKKKAKKKKAKKKKAKKKKAKKKKAKKKKAKKKKAQimtYU8gU+igIf4RfQU5dOo7VJRQCAUtFFAFFFFAFFFFARCpBRRQC0UUUAUUUUAUUUUAUUUUAUUUUAUUUUAUUUUAUUUUAUUUUAUUUUAUUUUAUUUUAUUUUAUUUUAUUUUAlFFFAf//Z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55" name="Picture 15" descr="http://upload.wikimedia.org/wikipedia/commons/3/3a/Sponge-visc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797425"/>
            <a:ext cx="2870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3" descr="http://www.free-stockphotos.com/images/wa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2649538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5" descr="https://encrypted-tbn0.gstatic.com/images?q=tbn:ANd9GcR9ug1Mjhq9DhPRuZolTa_Q0NfnP4VwZTY80KhbUao4ZJkA20v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9215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875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Esőcseppek képződése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églalap 4"/>
          <p:cNvSpPr>
            <a:spLocks noChangeArrowheads="1"/>
          </p:cNvSpPr>
          <p:nvPr/>
        </p:nvSpPr>
        <p:spPr bwMode="auto">
          <a:xfrm>
            <a:off x="179388" y="615950"/>
            <a:ext cx="8353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Ha a levegő túltelítetté válik (a sík folyadékfelszínhez képest),</a:t>
            </a:r>
            <a:b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kis vízcseppek képződnek, de ezek azonnal elpárolognak, </a:t>
            </a:r>
            <a:b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mert nagyon görbültek (nagy a gőznyomásuk).</a:t>
            </a:r>
            <a:b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</a:br>
            <a:endParaRPr lang="hu-HU" altLang="en-US" sz="18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  <a:latin typeface="Arial" panose="020B0604020202020204" pitchFamily="34" charset="0"/>
              </a:rPr>
              <a:t>Esőcseppek képződése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: a levegőben levő porszemekre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(„kondenzációs mag”) víz adszorbeálódik.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Erre a vízrétegre újabb vízréteg adszorbálódik. A keletkező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kis görbületű részecskére már le tud csapódni a víz.</a:t>
            </a: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0C6011-8D27-4649-A097-D1F54D4BB50A}" type="slidenum">
              <a:rPr lang="hu-HU" altLang="en-US">
                <a:solidFill>
                  <a:srgbClr val="898989"/>
                </a:solidFill>
              </a:rPr>
              <a:pPr eaLnBrk="1" hangingPunct="1"/>
              <a:t>6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178" name="Picture 2" descr="TIME Magazine Cover: Dr. Irving Langmuir -- Aug. 28, 19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1427163"/>
            <a:ext cx="2519363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églalap 4"/>
          <p:cNvSpPr>
            <a:spLocks noChangeArrowheads="1"/>
          </p:cNvSpPr>
          <p:nvPr/>
        </p:nvSpPr>
        <p:spPr bwMode="auto">
          <a:xfrm>
            <a:off x="6083300" y="4797425"/>
            <a:ext cx="3241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 dirty="0">
                <a:solidFill>
                  <a:srgbClr val="0000CC"/>
                </a:solidFill>
                <a:latin typeface="Arial" panose="020B0604020202020204" pitchFamily="34" charset="0"/>
              </a:rPr>
              <a:t>„Langmuir, az esőcsináló”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 dirty="0">
                <a:solidFill>
                  <a:srgbClr val="0000CC"/>
                </a:solidFill>
                <a:latin typeface="Arial" panose="020B0604020202020204" pitchFamily="34" charset="0"/>
              </a:rPr>
              <a:t>Time magazin címlapja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 smtClean="0">
                <a:solidFill>
                  <a:srgbClr val="0000CC"/>
                </a:solidFill>
                <a:latin typeface="Arial" panose="020B0604020202020204" pitchFamily="34" charset="0"/>
              </a:rPr>
              <a:t>1950. </a:t>
            </a:r>
            <a:r>
              <a:rPr lang="hu-HU" altLang="en-US" sz="1600" dirty="0">
                <a:solidFill>
                  <a:srgbClr val="0000CC"/>
                </a:solidFill>
                <a:latin typeface="Arial" panose="020B0604020202020204" pitchFamily="34" charset="0"/>
              </a:rPr>
              <a:t>augusztus 28.</a:t>
            </a:r>
          </a:p>
        </p:txBody>
      </p:sp>
      <p:sp>
        <p:nvSpPr>
          <p:cNvPr id="12" name="Téglalap 4"/>
          <p:cNvSpPr>
            <a:spLocks noChangeArrowheads="1"/>
          </p:cNvSpPr>
          <p:nvPr/>
        </p:nvSpPr>
        <p:spPr bwMode="auto">
          <a:xfrm>
            <a:off x="179388" y="3068638"/>
            <a:ext cx="83534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Esőcsinálás: egy kudarc</a:t>
            </a:r>
          </a:p>
          <a:p>
            <a:pPr>
              <a:defRPr/>
            </a:pPr>
            <a:r>
              <a:rPr lang="hu-HU" b="1" dirty="0">
                <a:solidFill>
                  <a:srgbClr val="660066"/>
                </a:solidFill>
                <a:latin typeface="Arial" charset="0"/>
                <a:cs typeface="Arial" charset="0"/>
              </a:rPr>
              <a:t>Project </a:t>
            </a:r>
            <a:r>
              <a:rPr lang="hu-HU" b="1" dirty="0" err="1">
                <a:solidFill>
                  <a:srgbClr val="660066"/>
                </a:solidFill>
                <a:latin typeface="Arial" charset="0"/>
                <a:cs typeface="Arial" charset="0"/>
              </a:rPr>
              <a:t>Cirrus</a:t>
            </a:r>
            <a:r>
              <a:rPr lang="hu-HU" b="1" dirty="0">
                <a:solidFill>
                  <a:srgbClr val="660066"/>
                </a:solidFill>
                <a:latin typeface="Arial" charset="0"/>
                <a:cs typeface="Arial" charset="0"/>
              </a:rPr>
              <a:t> (1946-1952)</a:t>
            </a:r>
          </a:p>
          <a:p>
            <a:pPr>
              <a:defRPr/>
            </a:pPr>
            <a:r>
              <a:rPr lang="hu-HU" dirty="0" err="1">
                <a:solidFill>
                  <a:srgbClr val="0000CC"/>
                </a:solidFill>
                <a:latin typeface="Arial" charset="0"/>
                <a:cs typeface="Arial" charset="0"/>
              </a:rPr>
              <a:t>Langmuir</a:t>
            </a: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(kémiai Nobel-díj, 1932) és munkatársai 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esőfelhőkbe repülőgépről ezüstjodid kristályokat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juttattak, ezzel esőt váltottak ki.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- sokan beperelték őket vízkár miatt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- a kísérleteket a sikerorientált USA hadsereg vette át: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 csak akkor szálltak fel a repülők, 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  amikor  az előrejelzés nagy esőt jósolt.</a:t>
            </a:r>
          </a:p>
        </p:txBody>
      </p:sp>
      <p:sp>
        <p:nvSpPr>
          <p:cNvPr id="13" name="Téglalap 4"/>
          <p:cNvSpPr>
            <a:spLocks noChangeArrowheads="1"/>
          </p:cNvSpPr>
          <p:nvPr/>
        </p:nvSpPr>
        <p:spPr bwMode="auto">
          <a:xfrm>
            <a:off x="179388" y="5661025"/>
            <a:ext cx="878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Esőcsinálás sikerrel</a:t>
            </a:r>
          </a:p>
          <a:p>
            <a:pPr>
              <a:defRPr/>
            </a:pPr>
            <a:r>
              <a:rPr lang="hu-HU" b="1" dirty="0">
                <a:solidFill>
                  <a:srgbClr val="660066"/>
                </a:solidFill>
                <a:latin typeface="Arial" charset="0"/>
                <a:cs typeface="Arial" charset="0"/>
              </a:rPr>
              <a:t>Pekingi Olimpia, 2008</a:t>
            </a:r>
          </a:p>
          <a:p>
            <a:pPr>
              <a:defRPr/>
            </a:pP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1110 rakétával ezüstjodid kristályokat juttattak a Peking felé közeledő esőfelhőkbe. </a:t>
            </a:r>
            <a:b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dirty="0">
                <a:solidFill>
                  <a:srgbClr val="0000CC"/>
                </a:solidFill>
                <a:latin typeface="Arial" charset="0"/>
                <a:cs typeface="Arial" charset="0"/>
              </a:rPr>
              <a:t>Az eső Pekingtől messze esett, nem az Olimpia nyitóünnepségén.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206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17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nefela.hu/images/genlan2011_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13100"/>
            <a:ext cx="33988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Jégeső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7" name="Téglalap 4"/>
          <p:cNvSpPr>
            <a:spLocks noChangeArrowheads="1"/>
          </p:cNvSpPr>
          <p:nvPr/>
        </p:nvSpPr>
        <p:spPr bwMode="auto">
          <a:xfrm>
            <a:off x="250825" y="549275"/>
            <a:ext cx="8353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Jégeső képződése, ha sok kondenzációs mag van: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sok kicsi porszemre mind ráfagy a víz, mindegyik elkezd nőni.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Egymás elől el vonják a vízgőzt, sok mákszem nagyságú jégszemcse.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földre már csak esőcseppek hullanak.</a:t>
            </a:r>
          </a:p>
        </p:txBody>
      </p:sp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7784D8-A5D2-4911-8625-8B80776BAE80}" type="slidenum">
              <a:rPr lang="hu-HU" altLang="en-US">
                <a:solidFill>
                  <a:srgbClr val="898989"/>
                </a:solidFill>
              </a:rPr>
              <a:pPr eaLnBrk="1" hangingPunct="1"/>
              <a:t>7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82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2" name="Téglalap 4"/>
          <p:cNvSpPr>
            <a:spLocks noChangeArrowheads="1"/>
          </p:cNvSpPr>
          <p:nvPr/>
        </p:nvSpPr>
        <p:spPr bwMode="auto">
          <a:xfrm>
            <a:off x="107950" y="3141663"/>
            <a:ext cx="78486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Jégeső-elhárítás 3 magyar megyében 1991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141 faluban van kis égetőberendezés.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elégetett anyag 8 g/dm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töménységű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ezüstjodid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aceton oldat.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Ezt egy fúvóka porlasztja az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égetőkéménybe. A füstgáz lehülésekor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AgI kristályok alakulnak ki: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 g AgI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10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15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kristályszemcse.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fogyasztás: 0,8 - 1,0 liter oldat/óra.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évi 8 milliárd forint kármegtakarítás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 Ft védekezési költség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30 Ft elhárított kár</a:t>
            </a:r>
          </a:p>
        </p:txBody>
      </p:sp>
      <p:sp>
        <p:nvSpPr>
          <p:cNvPr id="8203" name="Téglalap 4"/>
          <p:cNvSpPr>
            <a:spLocks noChangeArrowheads="1"/>
          </p:cNvSpPr>
          <p:nvPr/>
        </p:nvSpPr>
        <p:spPr bwMode="auto">
          <a:xfrm>
            <a:off x="250825" y="1989138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Jégeső képződése, ha kevés kondenzációs mag van: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néhány porszem elkezd növekedni, minden vízgőzt ezek gyűjtenek be. Teniszlabda nagyságú jégdarabok, nagy mezőgazdasági kár.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308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202" grpId="0"/>
      <p:bldP spid="82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Kapillárisemelkedés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0" name="Téglalap 4"/>
          <p:cNvSpPr>
            <a:spLocks noChangeArrowheads="1"/>
          </p:cNvSpPr>
          <p:nvPr/>
        </p:nvSpPr>
        <p:spPr bwMode="auto">
          <a:xfrm>
            <a:off x="107950" y="771525"/>
            <a:ext cx="83534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A kapillárisemelkedés magassága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(a Kelvin egyenletből levezethető)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 	                  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+	kapilláris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emelkedés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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kapilláris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süllyedés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 (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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folyadék–gőz határfelületi feszültség [J m</a:t>
            </a:r>
            <a:r>
              <a:rPr lang="en-US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-2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]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r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folyadékfelszín görbületi sugara [m]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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	folyadék sűrűsége [kg m</a:t>
            </a:r>
            <a:r>
              <a:rPr lang="en-US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-3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]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	nehézségi gyorsulás 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[9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,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81 m s</a:t>
            </a:r>
            <a:r>
              <a:rPr lang="en-GB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-2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]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AFCEC0-86F5-40A0-9102-6F69014F46C7}" type="slidenum">
              <a:rPr lang="hu-HU" altLang="en-US">
                <a:solidFill>
                  <a:srgbClr val="898989"/>
                </a:solidFill>
              </a:rPr>
              <a:pPr eaLnBrk="1" hangingPunct="1"/>
              <a:t>8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9223" name="Téglalap 4"/>
          <p:cNvSpPr>
            <a:spLocks noChangeArrowheads="1"/>
          </p:cNvSpPr>
          <p:nvPr/>
        </p:nvSpPr>
        <p:spPr bwMode="auto">
          <a:xfrm>
            <a:off x="34925" y="4652963"/>
            <a:ext cx="8353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Ha a folyadék felszíne homorú </a:t>
            </a:r>
            <a:r>
              <a:rPr lang="en-US" altLang="en-US" sz="180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(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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)</a:t>
            </a:r>
            <a:b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„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nedvesíti a falat” (pl. víz üvegfalon)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a folyadékszint megemelkedik a kapillárisban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66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Ha a folyadék felszíne domború 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(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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)</a:t>
            </a:r>
            <a:b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„nem 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nedvesíti a falat” (pl. higany üvegfalon)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a folyadékszint lesüllyed a kapillárisban</a:t>
            </a:r>
            <a:endParaRPr lang="hu-HU" altLang="en-US" sz="18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225" name="Objektum 3"/>
          <p:cNvGraphicFramePr>
            <a:graphicFrameLocks noChangeAspect="1"/>
          </p:cNvGraphicFramePr>
          <p:nvPr/>
        </p:nvGraphicFramePr>
        <p:xfrm>
          <a:off x="1116013" y="1522413"/>
          <a:ext cx="1255712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6" imgW="647700" imgH="419100" progId="Equation.3">
                  <p:embed/>
                </p:oleObj>
              </mc:Choice>
              <mc:Fallback>
                <p:oleObj name="Equation" r:id="rId6" imgW="647700" imgH="4191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522413"/>
                        <a:ext cx="1255712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6" name="Picture 5" descr="http://media.tiscali.co.uk/images/feeds/hutchinson/ency/meni0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81563"/>
            <a:ext cx="28797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0" descr="File:CapillaryAction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3375"/>
            <a:ext cx="2879725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3611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2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Felületi feszültség hőmérsékletfüggése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Téglalap 4"/>
          <p:cNvSpPr>
            <a:spLocks noChangeArrowheads="1"/>
          </p:cNvSpPr>
          <p:nvPr/>
        </p:nvSpPr>
        <p:spPr bwMode="auto">
          <a:xfrm>
            <a:off x="107950" y="692150"/>
            <a:ext cx="87455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Eötvös törvény: a folyadékok felületi feszültségének hőmérsékletfüggése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a felületi feszültség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hu-HU" altLang="en-US" sz="18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2/3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	a "mólfelület"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1800" baseline="-25000">
                <a:solidFill>
                  <a:srgbClr val="0000CC"/>
                </a:solidFill>
                <a:latin typeface="Arial" panose="020B0604020202020204" pitchFamily="34" charset="0"/>
              </a:rPr>
              <a:t>E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	az Eötvös-állandó, sok folyadékra azonos:</a:t>
            </a:r>
            <a:r>
              <a:rPr lang="hu-HU" altLang="en-US" sz="1800" i="1">
                <a:latin typeface="Arial" panose="020B0604020202020204" pitchFamily="34" charset="0"/>
              </a:rPr>
              <a:t>	</a:t>
            </a:r>
            <a:r>
              <a:rPr lang="hu-HU" altLang="en-US" sz="1800" i="1">
                <a:solidFill>
                  <a:srgbClr val="660066"/>
                </a:solidFill>
                <a:latin typeface="Arial" panose="020B0604020202020204" pitchFamily="34" charset="0"/>
              </a:rPr>
              <a:t>k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 = 2,1 x 10</a:t>
            </a:r>
            <a:r>
              <a:rPr lang="hu-HU" altLang="en-US" sz="1800" baseline="30000">
                <a:solidFill>
                  <a:srgbClr val="660066"/>
                </a:solidFill>
                <a:latin typeface="Arial" panose="020B0604020202020204" pitchFamily="34" charset="0"/>
              </a:rPr>
              <a:t>−7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 [J K</a:t>
            </a:r>
            <a:r>
              <a:rPr lang="hu-HU" altLang="en-US" sz="1800" baseline="30000">
                <a:solidFill>
                  <a:srgbClr val="660066"/>
                </a:solidFill>
                <a:latin typeface="Arial" panose="020B0604020202020204" pitchFamily="34" charset="0"/>
              </a:rPr>
              <a:t>−1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 mol</a:t>
            </a:r>
            <a:r>
              <a:rPr lang="hu-HU" altLang="en-US" sz="1800" baseline="30000">
                <a:solidFill>
                  <a:srgbClr val="660066"/>
                </a:solidFill>
                <a:latin typeface="Arial" panose="020B0604020202020204" pitchFamily="34" charset="0"/>
              </a:rPr>
              <a:t>−2/3</a:t>
            </a:r>
            <a:r>
              <a:rPr lang="hu-HU" altLang="en-US" sz="1800">
                <a:solidFill>
                  <a:srgbClr val="660066"/>
                </a:solidFill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T</a:t>
            </a:r>
            <a:r>
              <a:rPr lang="hu-HU" altLang="en-US" sz="1800" baseline="-25000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'  	majdnem a kritikus hőmérséklet (4–6 K-el eltérhet)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	víznél </a:t>
            </a: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T</a:t>
            </a:r>
            <a:r>
              <a:rPr lang="hu-HU" altLang="en-US" sz="1800" baseline="-25000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= 647 K (374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DF9130-39D1-4961-8083-03715E2DE009}" type="slidenum">
              <a:rPr lang="hu-HU" altLang="en-US">
                <a:solidFill>
                  <a:srgbClr val="898989"/>
                </a:solidFill>
              </a:rPr>
              <a:pPr eaLnBrk="1" hangingPunct="1"/>
              <a:t>9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48" name="Objektum 3"/>
          <p:cNvGraphicFramePr>
            <a:graphicFrameLocks noChangeAspect="1"/>
          </p:cNvGraphicFramePr>
          <p:nvPr/>
        </p:nvGraphicFramePr>
        <p:xfrm>
          <a:off x="1157288" y="1125538"/>
          <a:ext cx="34861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5" imgW="1181100" imgH="228600" progId="Equation.3">
                  <p:embed/>
                </p:oleObj>
              </mc:Choice>
              <mc:Fallback>
                <p:oleObj name="Equation" r:id="rId5" imgW="1181100" imgH="2286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1125538"/>
                        <a:ext cx="34861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Picture 5" descr="File:Temperature dependence surface tension of water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22638"/>
            <a:ext cx="484505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 descr="http://esztergom.mcse.hu/files/old/magyar/eotvos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141663"/>
            <a:ext cx="2409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églalap 4"/>
          <p:cNvSpPr>
            <a:spLocks noChangeArrowheads="1"/>
          </p:cNvSpPr>
          <p:nvPr/>
        </p:nvSpPr>
        <p:spPr bwMode="auto">
          <a:xfrm>
            <a:off x="6011863" y="6054725"/>
            <a:ext cx="3314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Eötvös Loránd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(18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48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–19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19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magyar fizikus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543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9|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4|2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|8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3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|28.3|3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3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12459</TotalTime>
  <Words>530</Words>
  <Application>Microsoft Office PowerPoint</Application>
  <PresentationFormat>Diavetítés a képernyőre (4:3 oldalarány)</PresentationFormat>
  <Paragraphs>212</Paragraphs>
  <Slides>15</Slides>
  <Notes>0</Notes>
  <HiddenSlides>0</HiddenSlides>
  <MMClips>15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2" baseType="lpstr">
      <vt:lpstr>Algerian</vt:lpstr>
      <vt:lpstr>Arial</vt:lpstr>
      <vt:lpstr>Calibri</vt:lpstr>
      <vt:lpstr>Symbol</vt:lpstr>
      <vt:lpstr>Times New Roman</vt:lpstr>
      <vt:lpstr>Office-téma</vt:lpstr>
      <vt:lpstr>Equation</vt:lpstr>
      <vt:lpstr>Határfelületi jelenségek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turanyi</cp:lastModifiedBy>
  <cp:revision>373</cp:revision>
  <cp:lastPrinted>2017-11-05T18:04:42Z</cp:lastPrinted>
  <dcterms:created xsi:type="dcterms:W3CDTF">2012-11-02T06:34:35Z</dcterms:created>
  <dcterms:modified xsi:type="dcterms:W3CDTF">2020-04-17T15:43:02Z</dcterms:modified>
</cp:coreProperties>
</file>