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5" r:id="rId3"/>
    <p:sldId id="276" r:id="rId4"/>
    <p:sldId id="259" r:id="rId5"/>
    <p:sldId id="260" r:id="rId6"/>
    <p:sldId id="277" r:id="rId7"/>
    <p:sldId id="278" r:id="rId8"/>
    <p:sldId id="279" r:id="rId9"/>
    <p:sldId id="280" r:id="rId10"/>
    <p:sldId id="274" r:id="rId11"/>
    <p:sldId id="265" r:id="rId12"/>
    <p:sldId id="270" r:id="rId13"/>
    <p:sldId id="266" r:id="rId14"/>
    <p:sldId id="271" r:id="rId15"/>
    <p:sldId id="267" r:id="rId16"/>
    <p:sldId id="272" r:id="rId17"/>
    <p:sldId id="273" r:id="rId18"/>
    <p:sldId id="269" r:id="rId19"/>
  </p:sldIdLst>
  <p:sldSz cx="9144000" cy="6858000" type="screen4x3"/>
  <p:notesSz cx="7315200" cy="96012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fld id="{B9AD08BC-40F1-44E6-9F82-D4CF76450AF9}" type="datetimeFigureOut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20402470-31E4-4A74-9A3A-E3190F4CC7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93991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fld id="{8FDE9277-560B-4685-9C62-C4BB3AF8293F}" type="datetimeFigureOut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cs typeface="Arial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97DF6264-C031-437E-B134-555D0D9D208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18016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FAAB4-C4AD-4B82-9FF8-F036B7E12278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5F094-5812-40AC-BC2A-7C92884670B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484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B27A8-238B-4A76-AE8F-672D104AA8FD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FDD02-B66A-4DB5-80EA-75791DEBF09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9222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DE25D-E63B-4860-A886-EE2CB048A0D3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C0BCC-A330-40C8-8F45-104F50F716A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1039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53D97-5C37-4BD0-B71E-C42E6C0A4EDD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B8135-66D6-4641-BF19-463742FCB18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8144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DCAFF-FD9C-4E6C-8D5E-50D19C1A9291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E5ED6-E35B-43F4-B9ED-F7A175C9DD6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801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873F6-4613-462C-B7D9-72F04B16EB58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A556F-9BDB-44BE-9422-102A1822A54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57864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F35A-E228-4B1F-B82A-A5AED4C4A40F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D45D5-F5C3-4D67-AFE6-F56ED316E3F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6534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D891-222D-4005-A55F-7ABE05DCE643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BCEC1-C464-45FF-816E-7F353A62595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6218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563E8-4081-4C46-B207-852352999AD2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48FC34-D231-4F9B-9299-6BE6343A8EA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0631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43A1-05E9-4932-BDD6-D5109A7CEE24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C2793-6132-44C1-B9E7-71C03DA7D39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6186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A0FE6-D52A-4960-AE45-DDFE6B554BD7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F9D0E-AF21-479A-B406-16187BE45EB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2458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E38395-8417-4167-84E8-C7D0AF5A707A}" type="datetime1">
              <a:rPr lang="hu-HU"/>
              <a:pPr>
                <a:defRPr/>
              </a:pPr>
              <a:t>2020. 05. 30.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0F78C8C-E0B6-4ABE-B4C0-E81030808845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11" Type="http://schemas.openxmlformats.org/officeDocument/2006/relationships/image" Target="../media/image14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4a"/><Relationship Id="rId7" Type="http://schemas.openxmlformats.org/officeDocument/2006/relationships/image" Target="../media/image16.emf"/><Relationship Id="rId2" Type="http://schemas.microsoft.com/office/2007/relationships/media" Target="../media/media11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8.jpeg"/><Relationship Id="rId2" Type="http://schemas.microsoft.com/office/2007/relationships/media" Target="../media/media13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4a"/><Relationship Id="rId7" Type="http://schemas.openxmlformats.org/officeDocument/2006/relationships/image" Target="../media/image19.wmf"/><Relationship Id="rId2" Type="http://schemas.microsoft.com/office/2007/relationships/media" Target="../media/media14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81000"/>
            <a:ext cx="9144000" cy="2327275"/>
          </a:xfrm>
        </p:spPr>
        <p:txBody>
          <a:bodyPr/>
          <a:lstStyle/>
          <a:p>
            <a:pPr eaLnBrk="1" hangingPunct="1"/>
            <a:r>
              <a:rPr lang="hu-HU" altLang="hu-HU" sz="3200" b="1" smtClean="0">
                <a:solidFill>
                  <a:srgbClr val="C00000"/>
                </a:solidFill>
                <a:latin typeface="Arial" panose="020B0604020202020204" pitchFamily="34" charset="0"/>
              </a:rPr>
              <a:t>Ideális gáz és reális gázok</a:t>
            </a:r>
            <a:endParaRPr lang="en-GB" altLang="hu-HU" sz="2000" b="1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754278" y="3197225"/>
            <a:ext cx="51939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800" b="1" dirty="0">
                <a:solidFill>
                  <a:srgbClr val="0000CC"/>
                </a:solidFill>
              </a:rPr>
              <a:t>Fizikai kémia </a:t>
            </a:r>
            <a:r>
              <a:rPr lang="hu-HU" altLang="hu-HU" sz="2800" b="1" dirty="0" smtClean="0">
                <a:solidFill>
                  <a:srgbClr val="0000CC"/>
                </a:solidFill>
              </a:rPr>
              <a:t>hangos előadások </a:t>
            </a:r>
            <a:r>
              <a:rPr lang="hu-HU" altLang="hu-HU" sz="2800" b="1" dirty="0">
                <a:solidFill>
                  <a:srgbClr val="0000CC"/>
                </a:solidFill>
              </a:rPr>
              <a:t>1.</a:t>
            </a:r>
          </a:p>
        </p:txBody>
      </p:sp>
      <p:pic>
        <p:nvPicPr>
          <p:cNvPr id="2052" name="Picture 7" descr="ci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608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95388" y="5805488"/>
            <a:ext cx="6400800" cy="863600"/>
          </a:xfrm>
        </p:spPr>
        <p:txBody>
          <a:bodyPr/>
          <a:lstStyle/>
          <a:p>
            <a:pPr eaLnBrk="1" hangingPunct="1"/>
            <a:r>
              <a:rPr lang="hu-HU" altLang="hu-HU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Turányi Tamás </a:t>
            </a:r>
          </a:p>
          <a:p>
            <a:pPr eaLnBrk="1" hangingPunct="1"/>
            <a:r>
              <a:rPr lang="hu-HU" altLang="hu-HU" sz="2000" b="1" smtClean="0">
                <a:solidFill>
                  <a:srgbClr val="0000CC"/>
                </a:solidFill>
                <a:latin typeface="Arial" panose="020B0604020202020204" pitchFamily="34" charset="0"/>
              </a:rPr>
              <a:t>ELTE Kémiai Intézet</a:t>
            </a:r>
            <a:endParaRPr lang="en-GB" altLang="hu-HU" sz="2000" b="1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42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Dalton törvénye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267" name="Rectangle 9"/>
          <p:cNvSpPr txBox="1">
            <a:spLocks noChangeArrowheads="1"/>
          </p:cNvSpPr>
          <p:nvPr/>
        </p:nvSpPr>
        <p:spPr bwMode="auto">
          <a:xfrm>
            <a:off x="-36513" y="5732463"/>
            <a:ext cx="9144001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Tehát egy komponens móltörtje </a:t>
            </a:r>
            <a:b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a parciális nyomás és az össznyomás hányadosa.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88913" y="1016000"/>
            <a:ext cx="87757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DEF</a:t>
            </a: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Gázelegyek esetében adott komponens </a:t>
            </a:r>
            <a:r>
              <a:rPr lang="hu-HU" sz="2000" u="sng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parciális nyomás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án azt a nyomást értjük, amit akkor mérhetnénk, ha a kérdéses komponens egyedül töltené be a rendelkezésre álló teljes térfogatot.</a:t>
            </a: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179388" y="2384425"/>
            <a:ext cx="91440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TV</a:t>
            </a: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u="sng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Dalton törvénye: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egy ideális gázokból álló gázelegy nyomása a komponensek parciális nyomásainak összege.	</a:t>
            </a:r>
          </a:p>
        </p:txBody>
      </p:sp>
      <p:sp>
        <p:nvSpPr>
          <p:cNvPr id="112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graphicFrame>
        <p:nvGraphicFramePr>
          <p:cNvPr id="11271" name="Objektum 3"/>
          <p:cNvGraphicFramePr>
            <a:graphicFrameLocks noChangeAspect="1"/>
          </p:cNvGraphicFramePr>
          <p:nvPr/>
        </p:nvGraphicFramePr>
        <p:xfrm>
          <a:off x="2598738" y="3263900"/>
          <a:ext cx="29813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5" imgW="1663700" imgH="215900" progId="Equation.3">
                  <p:embed/>
                </p:oleObj>
              </mc:Choice>
              <mc:Fallback>
                <p:oleObj name="Equation" r:id="rId5" imgW="1663700" imgH="2159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8738" y="3263900"/>
                        <a:ext cx="29813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graphicFrame>
        <p:nvGraphicFramePr>
          <p:cNvPr id="11273" name="Objektum 5"/>
          <p:cNvGraphicFramePr>
            <a:graphicFrameLocks noChangeAspect="1"/>
          </p:cNvGraphicFramePr>
          <p:nvPr/>
        </p:nvGraphicFramePr>
        <p:xfrm>
          <a:off x="179388" y="3867150"/>
          <a:ext cx="55530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7" imgW="3124200" imgH="393700" progId="Equation.3">
                  <p:embed/>
                </p:oleObj>
              </mc:Choice>
              <mc:Fallback>
                <p:oleObj name="Equation" r:id="rId7" imgW="3124200" imgH="393700" progId="Equation.3">
                  <p:embed/>
                  <p:pic>
                    <p:nvPicPr>
                      <p:cNvPr id="0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867150"/>
                        <a:ext cx="55530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graphicFrame>
        <p:nvGraphicFramePr>
          <p:cNvPr id="11275" name="Objektum 9"/>
          <p:cNvGraphicFramePr>
            <a:graphicFrameLocks noChangeAspect="1"/>
          </p:cNvGraphicFramePr>
          <p:nvPr/>
        </p:nvGraphicFramePr>
        <p:xfrm>
          <a:off x="2195513" y="4768850"/>
          <a:ext cx="343852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Equation" r:id="rId9" imgW="2311400" imgH="457200" progId="Equation.3">
                  <p:embed/>
                </p:oleObj>
              </mc:Choice>
              <mc:Fallback>
                <p:oleObj name="Equation" r:id="rId9" imgW="2311400" imgH="457200" progId="Equation.3">
                  <p:embed/>
                  <p:pic>
                    <p:nvPicPr>
                      <p:cNvPr id="0" name="Objektum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4768850"/>
                        <a:ext cx="343852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6" name="Picture 16" descr="http://harifromtheworldday.files.wordpress.com/2012/04/john-dalton-1766-1844.jpg?w=242&amp;h=3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997200"/>
            <a:ext cx="23050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Rectangle 9"/>
          <p:cNvSpPr txBox="1">
            <a:spLocks noChangeArrowheads="1"/>
          </p:cNvSpPr>
          <p:nvPr/>
        </p:nvSpPr>
        <p:spPr bwMode="auto">
          <a:xfrm>
            <a:off x="6011863" y="5949950"/>
            <a:ext cx="34480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John Dalton </a:t>
            </a:r>
            <a:b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(1766-1844)</a:t>
            </a:r>
            <a:b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angol vegyész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37178A-780C-4093-B323-6BFFA9E2709E}" type="slidenum">
              <a:rPr lang="hu-HU" altLang="hu-HU">
                <a:solidFill>
                  <a:srgbClr val="898989"/>
                </a:solidFill>
              </a:rPr>
              <a:pPr eaLnBrk="1" hangingPunct="1"/>
              <a:t>10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9317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Reális gázok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2291" name="Rectangle 9"/>
          <p:cNvSpPr txBox="1">
            <a:spLocks noChangeArrowheads="1"/>
          </p:cNvSpPr>
          <p:nvPr/>
        </p:nvSpPr>
        <p:spPr bwMode="auto">
          <a:xfrm>
            <a:off x="1116013" y="6021388"/>
            <a:ext cx="561498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nitrogéngáz kompresszibilitási diagramja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a jelentős hatások 10 bar felett vannak!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88913" y="981075"/>
            <a:ext cx="877570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DEF</a:t>
            </a: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kompresszibilitási tényező</a:t>
            </a:r>
          </a:p>
          <a:p>
            <a:pPr>
              <a:spcBef>
                <a:spcPct val="20000"/>
              </a:spcBef>
              <a:defRPr/>
            </a:pPr>
            <a:endParaRPr lang="hu-HU" sz="2000" dirty="0" smtClean="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megmutatja az eltérést az ideális gáztörvénytől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ideális gázokra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Z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=1    (mert ekkor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p </a:t>
            </a:r>
            <a:r>
              <a:rPr lang="hu-HU" sz="2000" i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V</a:t>
            </a:r>
            <a:r>
              <a:rPr lang="hu-HU" sz="2000" i="1" baseline="-25000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m</a:t>
            </a:r>
            <a:r>
              <a:rPr lang="hu-HU" sz="2000" baseline="-25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=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RT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)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graphicFrame>
        <p:nvGraphicFramePr>
          <p:cNvPr id="12294" name="Objektum 3"/>
          <p:cNvGraphicFramePr>
            <a:graphicFrameLocks noChangeAspect="1"/>
          </p:cNvGraphicFramePr>
          <p:nvPr/>
        </p:nvGraphicFramePr>
        <p:xfrm>
          <a:off x="3995738" y="1012825"/>
          <a:ext cx="16668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Equation" r:id="rId5" imgW="825500" imgH="203200" progId="Equation.3">
                  <p:embed/>
                </p:oleObj>
              </mc:Choice>
              <mc:Fallback>
                <p:oleObj name="Equation" r:id="rId5" imgW="825500" imgH="2032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012825"/>
                        <a:ext cx="166687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t="7947" r="2332" b="3421"/>
          <a:stretch>
            <a:fillRect/>
          </a:stretch>
        </p:blipFill>
        <p:spPr bwMode="auto">
          <a:xfrm>
            <a:off x="900113" y="2420938"/>
            <a:ext cx="518636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9"/>
          <p:cNvSpPr txBox="1">
            <a:spLocks noChangeArrowheads="1"/>
          </p:cNvSpPr>
          <p:nvPr/>
        </p:nvSpPr>
        <p:spPr bwMode="auto">
          <a:xfrm>
            <a:off x="6156325" y="3141663"/>
            <a:ext cx="29876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a: 233K       (-40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b: 255 K      (-18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c: 273 K       (  0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C) 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d: 327,2 K    (54,05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e: 478 K       (205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C)</a:t>
            </a:r>
            <a:endParaRPr lang="hu-HU" altLang="hu-HU" sz="2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EB9408-3272-4F49-9AA5-1F85ECBD57D4}" type="slidenum">
              <a:rPr lang="hu-HU" altLang="hu-HU">
                <a:solidFill>
                  <a:srgbClr val="898989"/>
                </a:solidFill>
              </a:rPr>
              <a:pPr eaLnBrk="1" hangingPunct="1"/>
              <a:t>11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59319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6985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Kompresszibilitási diagram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3315" name="Rectangle 9"/>
          <p:cNvSpPr txBox="1">
            <a:spLocks noChangeArrowheads="1"/>
          </p:cNvSpPr>
          <p:nvPr/>
        </p:nvSpPr>
        <p:spPr bwMode="auto">
          <a:xfrm>
            <a:off x="34925" y="5732463"/>
            <a:ext cx="892968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 i="1" u="sng">
                <a:solidFill>
                  <a:srgbClr val="0000CC"/>
                </a:solidFill>
                <a:latin typeface="Arial" panose="020B0604020202020204" pitchFamily="34" charset="0"/>
              </a:rPr>
              <a:t>Z</a:t>
            </a:r>
            <a:r>
              <a:rPr lang="hu-HU" altLang="hu-HU" sz="2000" u="sng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hu-HU" altLang="hu-HU" sz="2000" i="1" u="sng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hu-HU" sz="2000" u="sng">
                <a:solidFill>
                  <a:srgbClr val="0000CC"/>
                </a:solidFill>
                <a:latin typeface="Arial" panose="020B0604020202020204" pitchFamily="34" charset="0"/>
              </a:rPr>
              <a:t>) görbe alakja: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behorpadás lefelé:  	vonzó erők a molekulák között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elkanyarodás felfelé: 	taszító erők / a molekuláknak van saját térfogata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88913" y="620713"/>
            <a:ext cx="8775700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DEF</a:t>
            </a: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u="sng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kompresszibilitási diagram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: </a:t>
            </a:r>
            <a:r>
              <a:rPr lang="hu-HU" sz="2000" i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Z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– </a:t>
            </a:r>
            <a:r>
              <a:rPr lang="hu-HU" sz="2000" i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p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görbe</a:t>
            </a:r>
          </a:p>
          <a:p>
            <a:pPr>
              <a:spcBef>
                <a:spcPct val="20000"/>
              </a:spcBef>
              <a:defRPr/>
            </a:pPr>
            <a:endParaRPr lang="hu-HU" sz="20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megtanulni: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- (közel) nulla nyomáson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Z 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= 1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- ideális gázra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Z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= 1 mindig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- reális gáz nagy nyomáson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Z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nagy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- Boyle hőmérsékleten Z vízszintesen indul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- Boyle hőmérséklet alatt: Z előbb 1 alá megy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- Boyle hőmérséklet felett: </a:t>
            </a:r>
            <a:r>
              <a:rPr lang="hu-HU" sz="2000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Z</a:t>
            </a: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rögtön emelkedni kezd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  </a:t>
            </a:r>
          </a:p>
        </p:txBody>
      </p:sp>
      <p:sp>
        <p:nvSpPr>
          <p:cNvPr id="133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" t="7947" r="2332" b="3421"/>
          <a:stretch>
            <a:fillRect/>
          </a:stretch>
        </p:blipFill>
        <p:spPr bwMode="auto">
          <a:xfrm>
            <a:off x="5418138" y="549275"/>
            <a:ext cx="3762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107950" y="4221163"/>
            <a:ext cx="9144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DEF:</a:t>
            </a: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u="sng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Boyle hőmérséklet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ezen a hőmérsékleten </a:t>
            </a:r>
            <a:r>
              <a:rPr lang="hu-HU" sz="2000" i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Z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(</a:t>
            </a:r>
            <a:r>
              <a:rPr lang="hu-HU" sz="2000" i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p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) vízszintesen indul</a:t>
            </a:r>
          </a:p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jelentősége: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hu-HU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Boyle hőmérsékleten reális gázok (közel) ideális gázként viselkednek nem túl nagy (pl. p&lt; 30 bar) nyomáson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N</a:t>
            </a:r>
            <a:r>
              <a:rPr lang="hu-HU" sz="2000" baseline="-25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2</a:t>
            </a:r>
            <a:r>
              <a:rPr lang="hu-HU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Boyle hőmérséklete: 54,05 </a:t>
            </a:r>
            <a:r>
              <a:rPr lang="hu-HU" sz="2000" dirty="0" smtClean="0">
                <a:solidFill>
                  <a:srgbClr val="000099"/>
                </a:solidFill>
                <a:latin typeface="Arial" charset="0"/>
                <a:cs typeface="Arial" charset="0"/>
                <a:sym typeface="Symbol"/>
              </a:rPr>
              <a:t></a:t>
            </a:r>
            <a:r>
              <a:rPr lang="hu-HU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C </a:t>
            </a:r>
            <a:r>
              <a:rPr lang="hu-HU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(</a:t>
            </a:r>
            <a:r>
              <a:rPr lang="hu-HU" sz="2000" dirty="0" smtClean="0">
                <a:solidFill>
                  <a:srgbClr val="FF0000"/>
                </a:solidFill>
                <a:latin typeface="Arial" charset="0"/>
                <a:cs typeface="Arial" charset="0"/>
                <a:sym typeface="Symbol"/>
              </a:rPr>
              <a:t> </a:t>
            </a:r>
            <a:r>
              <a:rPr lang="hu-HU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levegő szobahőmérsékleten közel ideális)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4B41A7-1490-4D89-BC31-BC474320972D}" type="slidenum">
              <a:rPr lang="hu-HU" altLang="hu-HU">
                <a:solidFill>
                  <a:srgbClr val="898989"/>
                </a:solidFill>
              </a:rPr>
              <a:pPr eaLnBrk="1" hangingPunct="1"/>
              <a:t>12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64656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412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Reális gázok állapotegyenletei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4339" name="Rectangle 9"/>
          <p:cNvSpPr txBox="1">
            <a:spLocks noChangeArrowheads="1"/>
          </p:cNvSpPr>
          <p:nvPr/>
        </p:nvSpPr>
        <p:spPr bwMode="auto">
          <a:xfrm>
            <a:off x="36513" y="1773238"/>
            <a:ext cx="9144000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 b="1">
                <a:solidFill>
                  <a:srgbClr val="FF0000"/>
                </a:solidFill>
                <a:latin typeface="Arial" panose="020B0604020202020204" pitchFamily="34" charset="0"/>
              </a:rPr>
              <a:t>megtanulni: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viriál állapotegyenlet a </a:t>
            </a:r>
            <a:r>
              <a:rPr lang="hu-HU" altLang="hu-HU" sz="2000" i="1">
                <a:solidFill>
                  <a:srgbClr val="0000CC"/>
                </a:solidFill>
                <a:latin typeface="Arial" panose="020B0604020202020204" pitchFamily="34" charset="0"/>
              </a:rPr>
              <a:t>Z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(</a:t>
            </a:r>
            <a:r>
              <a:rPr lang="hu-HU" altLang="hu-HU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) görbét polinommal közelíti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                                 kihasználja, hogy ha </a:t>
            </a:r>
            <a:r>
              <a:rPr lang="hu-HU" altLang="hu-HU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=0 akkor </a:t>
            </a:r>
            <a:r>
              <a:rPr lang="hu-HU" altLang="hu-HU" sz="2000" i="1">
                <a:solidFill>
                  <a:srgbClr val="0000CC"/>
                </a:solidFill>
                <a:latin typeface="Arial" panose="020B0604020202020204" pitchFamily="34" charset="0"/>
              </a:rPr>
              <a:t>Z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=1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 tetszőleges magasabb fokú polinom is lehet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  tetszőleges pontosság elérhető vele</a:t>
            </a: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’, </a:t>
            </a: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’‚ ...   </a:t>
            </a:r>
            <a:r>
              <a:rPr lang="hu-HU" altLang="hu-HU" sz="2000" b="1">
                <a:solidFill>
                  <a:srgbClr val="FF0000"/>
                </a:solidFill>
                <a:latin typeface="Arial" panose="020B0604020202020204" pitchFamily="34" charset="0"/>
              </a:rPr>
              <a:t>hőmérsékletfüggő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 tapasztalati állandók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vegyészmérnökök szeretik a nagy pontossága miatt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79388" y="944563"/>
            <a:ext cx="9144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TV</a:t>
            </a: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u="sng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viriál</a:t>
            </a:r>
            <a:r>
              <a:rPr lang="hu-HU" sz="2000" u="sng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állapotegyenlet</a:t>
            </a:r>
            <a:endParaRPr lang="hu-HU" sz="2000" dirty="0" smtClean="0">
              <a:solidFill>
                <a:schemeClr val="accent2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434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graphicFrame>
        <p:nvGraphicFramePr>
          <p:cNvPr id="14342" name="Objektum 3"/>
          <p:cNvGraphicFramePr>
            <a:graphicFrameLocks noChangeAspect="1"/>
          </p:cNvGraphicFramePr>
          <p:nvPr/>
        </p:nvGraphicFramePr>
        <p:xfrm>
          <a:off x="3348038" y="954088"/>
          <a:ext cx="342265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Equation" r:id="rId5" imgW="2095500" imgH="241300" progId="Equation.3">
                  <p:embed/>
                </p:oleObj>
              </mc:Choice>
              <mc:Fallback>
                <p:oleObj name="Equation" r:id="rId5" imgW="2095500" imgH="241300" progId="Equation.3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954088"/>
                        <a:ext cx="3422650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3" name="Picture 5" descr="http://upload.wikimedia.org/wikipedia/commons/5/59/Robert_Boy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989138"/>
            <a:ext cx="2089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9"/>
          <p:cNvSpPr txBox="1">
            <a:spLocks noChangeArrowheads="1"/>
          </p:cNvSpPr>
          <p:nvPr/>
        </p:nvSpPr>
        <p:spPr bwMode="auto">
          <a:xfrm>
            <a:off x="6156325" y="4581525"/>
            <a:ext cx="34480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Robert Boyle</a:t>
            </a:r>
            <a:b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(1627-1691)</a:t>
            </a:r>
            <a:b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angol vegyész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2BCB3F-F1F8-45D5-B0FB-FC515B806D84}" type="slidenum">
              <a:rPr lang="hu-HU" altLang="hu-HU">
                <a:solidFill>
                  <a:srgbClr val="898989"/>
                </a:solidFill>
              </a:rPr>
              <a:pPr eaLnBrk="1" hangingPunct="1"/>
              <a:t>13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7838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41288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Reális gázok állapotegyenletei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5363" name="Rectangle 9"/>
          <p:cNvSpPr txBox="1">
            <a:spLocks noChangeArrowheads="1"/>
          </p:cNvSpPr>
          <p:nvPr/>
        </p:nvSpPr>
        <p:spPr bwMode="auto">
          <a:xfrm>
            <a:off x="36513" y="2781300"/>
            <a:ext cx="914400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van der Waals ötlete: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vegyük az ideális gáz állapotegyenletét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 i="1">
                <a:solidFill>
                  <a:srgbClr val="C00000"/>
                </a:solidFill>
                <a:latin typeface="Arial" panose="020B0604020202020204" pitchFamily="34" charset="0"/>
              </a:rPr>
              <a:t>                             p V = n R T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 b="1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nyomást korrigálja egy taggal, ami a molekulák közötti vonzóerőket  </a:t>
            </a:r>
            <a:b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  figyelembe veszi. Ennek tapasztalati állandója </a:t>
            </a: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 b="1" i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doboztérfogatból levonja a molekulák saját térfogatát. </a:t>
            </a:r>
            <a:b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   Ez egy mólra </a:t>
            </a: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,   </a:t>
            </a:r>
            <a:r>
              <a:rPr lang="hu-HU" altLang="hu-HU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mólra pedig </a:t>
            </a: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</a:rPr>
              <a:t>nb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 és </a:t>
            </a: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hu-HU" altLang="hu-HU" sz="2000" b="1">
                <a:solidFill>
                  <a:srgbClr val="FF0000"/>
                </a:solidFill>
                <a:latin typeface="Arial" panose="020B0604020202020204" pitchFamily="34" charset="0"/>
              </a:rPr>
              <a:t>hőmérsékletfüggetlen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 tapasztalati állandók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nem túl pontos, de fizikusok szeretik (egyszerű állapotegyenlet reális gázokra)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79388" y="944563"/>
            <a:ext cx="9144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TV</a:t>
            </a: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u="sng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van der Waals állapotegyenlet</a:t>
            </a:r>
            <a:endParaRPr lang="hu-HU" sz="2000" dirty="0" smtClean="0">
              <a:solidFill>
                <a:schemeClr val="accent2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pic>
        <p:nvPicPr>
          <p:cNvPr id="15366" name="Picture 2" descr="van der Waa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188913"/>
            <a:ext cx="18383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9"/>
          <p:cNvSpPr txBox="1">
            <a:spLocks noChangeArrowheads="1"/>
          </p:cNvSpPr>
          <p:nvPr/>
        </p:nvSpPr>
        <p:spPr bwMode="auto">
          <a:xfrm>
            <a:off x="5867400" y="3141663"/>
            <a:ext cx="34480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Johannes Diderik van der Waals </a:t>
            </a:r>
          </a:p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(1837-1923) </a:t>
            </a:r>
          </a:p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holland fizikus</a:t>
            </a:r>
          </a:p>
        </p:txBody>
      </p:sp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graphicFrame>
        <p:nvGraphicFramePr>
          <p:cNvPr id="15369" name="Objektum 5"/>
          <p:cNvGraphicFramePr>
            <a:graphicFrameLocks noChangeAspect="1"/>
          </p:cNvGraphicFramePr>
          <p:nvPr/>
        </p:nvGraphicFramePr>
        <p:xfrm>
          <a:off x="920750" y="1628775"/>
          <a:ext cx="30035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Equation" r:id="rId6" imgW="1574800" imgH="482600" progId="Equation.3">
                  <p:embed/>
                </p:oleObj>
              </mc:Choice>
              <mc:Fallback>
                <p:oleObj name="Equation" r:id="rId6" imgW="1574800" imgH="482600" progId="Equation.3">
                  <p:embed/>
                  <p:pic>
                    <p:nvPicPr>
                      <p:cNvPr id="0" name="Objektum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50" y="1628775"/>
                        <a:ext cx="300355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4548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Tökéletes gázok izotermái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6387" name="Rectangle 9"/>
          <p:cNvSpPr txBox="1">
            <a:spLocks noChangeArrowheads="1"/>
          </p:cNvSpPr>
          <p:nvPr/>
        </p:nvSpPr>
        <p:spPr bwMode="auto">
          <a:xfrm>
            <a:off x="36513" y="5661025"/>
            <a:ext cx="914400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alacsonyabb hőmérséklet: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az izoterma egyre közelebb kerül a tengelyekhez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a hiperbola-alak megmarad (mert    </a:t>
            </a:r>
            <a:r>
              <a:rPr lang="hu-HU" altLang="hu-HU" sz="2000" i="1">
                <a:solidFill>
                  <a:srgbClr val="0000CC"/>
                </a:solidFill>
                <a:latin typeface="Arial" panose="020B0604020202020204" pitchFamily="34" charset="0"/>
              </a:rPr>
              <a:t>p V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= állandó)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   0     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(100 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C)  ideális gáz nulla térfogata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273,16 K  (0,01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C) víz hármaspontjának hőmérséklete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A talppontok között a beosztás lineáris (ideális gázzal töltött hőmérővel).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88913" y="836613"/>
            <a:ext cx="8775700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DEF</a:t>
            </a: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u="sng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gázok izotermái: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 </a:t>
            </a:r>
            <a:r>
              <a:rPr lang="hu-HU" sz="2000" i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p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– </a:t>
            </a:r>
            <a:r>
              <a:rPr lang="hu-HU" sz="2000" i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V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görbe állandó hőmérsékleten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        (</a:t>
            </a:r>
            <a:r>
              <a:rPr lang="hu-HU" sz="2000" i="1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x</a:t>
            </a:r>
            <a:r>
              <a:rPr lang="hu-HU" sz="2000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-tengely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: térfogat, </a:t>
            </a:r>
            <a:r>
              <a:rPr lang="hu-HU" sz="2000" i="1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y</a:t>
            </a:r>
            <a:r>
              <a:rPr lang="hu-HU" sz="2000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-tengely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: nyomás)</a:t>
            </a:r>
          </a:p>
          <a:p>
            <a:pPr>
              <a:spcBef>
                <a:spcPct val="20000"/>
              </a:spcBef>
              <a:defRPr/>
            </a:pPr>
            <a:endParaRPr lang="hu-HU" sz="20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16389" name="Picture 2" descr="Full-size image (49 K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08163"/>
            <a:ext cx="3400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9"/>
          <p:cNvSpPr txBox="1">
            <a:spLocks noChangeArrowheads="1"/>
          </p:cNvSpPr>
          <p:nvPr/>
        </p:nvSpPr>
        <p:spPr bwMode="auto">
          <a:xfrm>
            <a:off x="2060575" y="1736725"/>
            <a:ext cx="35083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16391" name="Rectangle 9"/>
          <p:cNvSpPr txBox="1">
            <a:spLocks noChangeArrowheads="1"/>
          </p:cNvSpPr>
          <p:nvPr/>
        </p:nvSpPr>
        <p:spPr bwMode="auto">
          <a:xfrm>
            <a:off x="5445125" y="5157788"/>
            <a:ext cx="350838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51946F6-3B48-4B50-910D-EFB13788AADA}" type="slidenum">
              <a:rPr lang="hu-HU" altLang="hu-HU">
                <a:solidFill>
                  <a:srgbClr val="898989"/>
                </a:solidFill>
              </a:rPr>
              <a:pPr eaLnBrk="1" hangingPunct="1"/>
              <a:t>15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836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Reális gázok izotermái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7411" name="Rectangle 9"/>
          <p:cNvSpPr txBox="1">
            <a:spLocks noChangeArrowheads="1"/>
          </p:cNvSpPr>
          <p:nvPr/>
        </p:nvSpPr>
        <p:spPr bwMode="auto">
          <a:xfrm>
            <a:off x="-9525" y="3671888"/>
            <a:ext cx="9144000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magas hőmérséklet: közel hiperbola (közel ideális gáz)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kisebb hőmérséklet: torzult hiperbola</a:t>
            </a:r>
            <a:endParaRPr lang="hu-HU" altLang="hu-HU" sz="2000" u="sng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 u="sng">
                <a:solidFill>
                  <a:srgbClr val="0000CC"/>
                </a:solidFill>
                <a:latin typeface="Arial" panose="020B0604020202020204" pitchFamily="34" charset="0"/>
              </a:rPr>
              <a:t>kritikus izoterma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: megjelenik egy vízszintes érintőjű pont (</a:t>
            </a:r>
            <a:r>
              <a:rPr lang="hu-HU" altLang="hu-HU" sz="2000" u="sng">
                <a:solidFill>
                  <a:srgbClr val="0000CC"/>
                </a:solidFill>
                <a:latin typeface="Arial" panose="020B0604020202020204" pitchFamily="34" charset="0"/>
              </a:rPr>
              <a:t>kritikus pont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 u="sng">
                <a:solidFill>
                  <a:srgbClr val="0000CC"/>
                </a:solidFill>
                <a:latin typeface="Arial" panose="020B0604020202020204" pitchFamily="34" charset="0"/>
              </a:rPr>
              <a:t>kritikus hőmérséklet: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a kritikus izotermához tartozó hőmérséklet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 u="sng">
                <a:solidFill>
                  <a:srgbClr val="0000CC"/>
                </a:solidFill>
                <a:latin typeface="Arial" panose="020B0604020202020204" pitchFamily="34" charset="0"/>
              </a:rPr>
              <a:t>kritikus nyomás: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a kritikus ponthoz tartozó nyomás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 u="sng">
                <a:solidFill>
                  <a:srgbClr val="0000CC"/>
                </a:solidFill>
                <a:latin typeface="Arial" panose="020B0604020202020204" pitchFamily="34" charset="0"/>
              </a:rPr>
              <a:t>kritikus moláris térfogat: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a kritikus ponthoz tartozó moláris térfogat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2000" b="1">
                <a:solidFill>
                  <a:srgbClr val="C00000"/>
                </a:solidFill>
                <a:latin typeface="Arial" panose="020B0604020202020204" pitchFamily="34" charset="0"/>
              </a:rPr>
              <a:t>kritikus hőmérséklet:</a:t>
            </a:r>
            <a:r>
              <a:rPr lang="hu-HU" altLang="hu-HU" sz="2000">
                <a:solidFill>
                  <a:srgbClr val="C00000"/>
                </a:solidFill>
                <a:latin typeface="Arial" panose="020B0604020202020204" pitchFamily="34" charset="0"/>
              </a:rPr>
              <a:t> ennél magasabb hőmérsékleten gázokat nem lehet összenyomással cseppfolyósítani</a:t>
            </a: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graphicFrame>
        <p:nvGraphicFramePr>
          <p:cNvPr id="17413" name="Objektum 3"/>
          <p:cNvGraphicFramePr>
            <a:graphicFrameLocks noChangeAspect="1"/>
          </p:cNvGraphicFramePr>
          <p:nvPr/>
        </p:nvGraphicFramePr>
        <p:xfrm>
          <a:off x="1895475" y="44450"/>
          <a:ext cx="5772150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name="Picture" r:id="rId5" imgW="3678936" imgH="2435352" progId="Word.Picture.8">
                  <p:embed/>
                </p:oleObj>
              </mc:Choice>
              <mc:Fallback>
                <p:oleObj name="Picture" r:id="rId5" imgW="3678936" imgH="2435352" progId="Word.Picture.8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5" y="44450"/>
                        <a:ext cx="5772150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9ED91F-E3C8-4295-A41B-AA62F14AD18F}" type="slidenum">
              <a:rPr lang="hu-HU" altLang="hu-HU">
                <a:solidFill>
                  <a:srgbClr val="898989"/>
                </a:solidFill>
              </a:rPr>
              <a:pPr eaLnBrk="1" hangingPunct="1"/>
              <a:t>16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1322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Reális gázok izotermái 2.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8435" name="Rectangle 9"/>
          <p:cNvSpPr txBox="1">
            <a:spLocks noChangeArrowheads="1"/>
          </p:cNvSpPr>
          <p:nvPr/>
        </p:nvSpPr>
        <p:spPr bwMode="auto">
          <a:xfrm>
            <a:off x="36513" y="4437063"/>
            <a:ext cx="9144000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kritikus hőmérséklet felett:                    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gáz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kritikus hőmérséklet alatti légnemű:     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gőz (összenyomással cseppfolyósítható)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szürke tartomány: 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gőz/folyadék egyensúly, nyomása az egyensúly gőznyomás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szürke tartománytól balra, kritikus hőmérséklet alatt: 	</a:t>
            </a: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folyadék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hu-HU"/>
          </a:p>
        </p:txBody>
      </p:sp>
      <p:sp>
        <p:nvSpPr>
          <p:cNvPr id="18437" name="Téglalap 4"/>
          <p:cNvSpPr>
            <a:spLocks noChangeArrowheads="1"/>
          </p:cNvSpPr>
          <p:nvPr/>
        </p:nvSpPr>
        <p:spPr bwMode="auto">
          <a:xfrm>
            <a:off x="3816350" y="1052513"/>
            <a:ext cx="51482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széndioxid megmért izotermái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kritikus hőmérséklet: 304,3 K     (31,1 </a:t>
            </a:r>
            <a:r>
              <a:rPr lang="da-DK" altLang="hu-HU" sz="2000">
                <a:solidFill>
                  <a:srgbClr val="0000CC"/>
                </a:solidFill>
                <a:latin typeface="Arial" panose="020B0604020202020204" pitchFamily="34" charset="0"/>
              </a:rPr>
              <a:t>°C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kritikus nyomás:        </a:t>
            </a:r>
            <a:r>
              <a:rPr lang="da-DK" altLang="hu-HU" sz="2000">
                <a:solidFill>
                  <a:srgbClr val="0000CC"/>
                </a:solidFill>
                <a:latin typeface="Arial" panose="020B0604020202020204" pitchFamily="34" charset="0"/>
              </a:rPr>
              <a:t>7.38 MPa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(73,8 bar)</a:t>
            </a:r>
          </a:p>
        </p:txBody>
      </p:sp>
      <p:pic>
        <p:nvPicPr>
          <p:cNvPr id="18438" name="Picture 2" descr="Full-size image (41 K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927100"/>
            <a:ext cx="2924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DE4035-301A-4DAF-897C-4D5E01F48E55}" type="slidenum">
              <a:rPr lang="hu-HU" altLang="hu-HU">
                <a:solidFill>
                  <a:srgbClr val="898989"/>
                </a:solidFill>
              </a:rPr>
              <a:pPr eaLnBrk="1" hangingPunct="1"/>
              <a:t>17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689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 txBox="1">
            <a:spLocks noChangeArrowheads="1"/>
          </p:cNvSpPr>
          <p:nvPr/>
        </p:nvSpPr>
        <p:spPr bwMode="auto">
          <a:xfrm>
            <a:off x="0" y="476250"/>
            <a:ext cx="91440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3200" b="1">
                <a:solidFill>
                  <a:srgbClr val="C00000"/>
                </a:solidFill>
                <a:latin typeface="Arial" panose="020B0604020202020204" pitchFamily="34" charset="0"/>
              </a:rPr>
              <a:t>Ideális gáz és reális gázok </a:t>
            </a:r>
          </a:p>
          <a:p>
            <a:pPr algn="ctr" eaLnBrk="1" hangingPunct="1"/>
            <a:r>
              <a:rPr lang="hu-HU" altLang="hu-HU" sz="3200" b="1">
                <a:solidFill>
                  <a:srgbClr val="0000CC"/>
                </a:solidFill>
                <a:latin typeface="Arial" panose="020B0604020202020204" pitchFamily="34" charset="0"/>
              </a:rPr>
              <a:t>téma </a:t>
            </a:r>
          </a:p>
          <a:p>
            <a:pPr algn="ctr" eaLnBrk="1" hangingPunct="1"/>
            <a:endParaRPr lang="hu-HU" altLang="hu-HU" sz="32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hu-HU" altLang="hu-HU" sz="6600" b="1">
                <a:solidFill>
                  <a:srgbClr val="C00000"/>
                </a:solidFill>
                <a:latin typeface="Algerian" panose="04020705040A02060702" pitchFamily="82" charset="0"/>
              </a:rPr>
              <a:t>vége</a:t>
            </a:r>
          </a:p>
          <a:p>
            <a:pPr algn="ctr" eaLnBrk="1" hangingPunct="1"/>
            <a:endParaRPr lang="en-GB" altLang="hu-HU" sz="20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9459" name="Picture 2" descr="The 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213100"/>
            <a:ext cx="46005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658523-6FFD-4719-AB96-A17B92CBA659}" type="slidenum">
              <a:rPr lang="hu-HU" altLang="hu-HU">
                <a:solidFill>
                  <a:srgbClr val="898989"/>
                </a:solidFill>
              </a:rPr>
              <a:pPr eaLnBrk="1" hangingPunct="1"/>
              <a:t>18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49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Állapotjelzők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9"/>
          <p:cNvSpPr txBox="1">
            <a:spLocks noChangeArrowheads="1"/>
          </p:cNvSpPr>
          <p:nvPr/>
        </p:nvSpPr>
        <p:spPr bwMode="auto">
          <a:xfrm>
            <a:off x="107950" y="836613"/>
            <a:ext cx="9144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állapotjelző: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egy fizikai rendszer makroszkopikus állapotát meghatározó mennyiség</a:t>
            </a:r>
            <a:endParaRPr lang="hu-HU" altLang="en-US" sz="2000" b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hu-HU" altLang="en-US" sz="2000" u="sng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egykomponensű gázok állapotjelzői: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anyagmennyiség, nyomás, térfogat és</a:t>
            </a:r>
            <a:r>
              <a:rPr lang="hu-HU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hőmérséklet 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V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Rectangle 9"/>
          <p:cNvSpPr txBox="1">
            <a:spLocks noChangeArrowheads="1"/>
          </p:cNvSpPr>
          <p:nvPr/>
        </p:nvSpPr>
        <p:spPr bwMode="auto">
          <a:xfrm>
            <a:off x="107950" y="3141663"/>
            <a:ext cx="91440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anyagmennyiség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jele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									egysége a </a:t>
            </a:r>
            <a:r>
              <a:rPr lang="hu-HU" altLang="en-US" sz="2000" u="sng">
                <a:solidFill>
                  <a:srgbClr val="0000CC"/>
                </a:solidFill>
                <a:latin typeface="Arial" panose="020B0604020202020204" pitchFamily="34" charset="0"/>
              </a:rPr>
              <a:t>mól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	(az egység jelölése: mol): 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			1 mol anyagban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 baseline="-25000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= 6,022 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10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23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számú 				 részecske található, (</a:t>
            </a:r>
            <a:r>
              <a:rPr lang="hu-HU" altLang="en-US" sz="2000" u="sng">
                <a:solidFill>
                  <a:srgbClr val="0000CC"/>
                </a:solidFill>
                <a:latin typeface="Arial" panose="020B0604020202020204" pitchFamily="34" charset="0"/>
              </a:rPr>
              <a:t>Avogadro‑állandó)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6149" name="Rectangle 9"/>
          <p:cNvSpPr txBox="1">
            <a:spLocks noChangeArrowheads="1"/>
          </p:cNvSpPr>
          <p:nvPr/>
        </p:nvSpPr>
        <p:spPr bwMode="auto">
          <a:xfrm>
            <a:off x="107950" y="5157788"/>
            <a:ext cx="9144000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nyomás</a:t>
            </a:r>
            <a:r>
              <a:rPr lang="hu-HU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 	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definíciója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= 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/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 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	(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F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az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felületre merőlegesen ható erő nagysága)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		SI egysége a </a:t>
            </a:r>
            <a:r>
              <a:rPr lang="hu-HU" altLang="en-US" sz="2000" u="sng">
                <a:solidFill>
                  <a:srgbClr val="0000CC"/>
                </a:solidFill>
                <a:latin typeface="Arial" panose="020B0604020202020204" pitchFamily="34" charset="0"/>
              </a:rPr>
              <a:t>pascal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(jele: Pa): 1 Pa = 1 N m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‑2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			</a:t>
            </a: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1 bar</a:t>
            </a:r>
            <a:r>
              <a:rPr lang="it-IT" altLang="en-US" sz="2000">
                <a:solidFill>
                  <a:srgbClr val="C00000"/>
                </a:solidFill>
                <a:latin typeface="Arial" panose="020B0604020202020204" pitchFamily="34" charset="0"/>
              </a:rPr>
              <a:t>= 10</a:t>
            </a:r>
            <a:r>
              <a:rPr lang="it-IT" altLang="en-US" sz="2000" baseline="30000">
                <a:solidFill>
                  <a:srgbClr val="C00000"/>
                </a:solidFill>
                <a:latin typeface="Arial" panose="020B0604020202020204" pitchFamily="34" charset="0"/>
              </a:rPr>
              <a:t>5</a:t>
            </a:r>
            <a:r>
              <a:rPr lang="it-IT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Pa; 1 atm=760 Hgmm=760 torr=101325 Pa</a:t>
            </a:r>
            <a:endParaRPr lang="hu-HU" altLang="en-US" sz="200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</a:p>
          <a:p>
            <a:pPr eaLnBrk="1" hangingPunct="1"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02707"/>
      </p:ext>
    </p:extLst>
  </p:cSld>
  <p:clrMapOvr>
    <a:masterClrMapping/>
  </p:clrMapOvr>
  <p:transition spd="slow" advTm="23725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Állapotjelzők 2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7171" name="Rectangle 9"/>
          <p:cNvSpPr txBox="1">
            <a:spLocks noChangeArrowheads="1"/>
          </p:cNvSpPr>
          <p:nvPr/>
        </p:nvSpPr>
        <p:spPr bwMode="auto">
          <a:xfrm>
            <a:off x="107950" y="1844675"/>
            <a:ext cx="91440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térfogat</a:t>
            </a:r>
            <a:r>
              <a:rPr lang="hu-HU" altLang="en-US" sz="2000" b="1" dirty="0">
                <a:solidFill>
                  <a:srgbClr val="0000CC"/>
                </a:solidFill>
                <a:latin typeface="Arial" panose="020B0604020202020204" pitchFamily="34" charset="0"/>
              </a:rPr>
              <a:t>	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	jele </a:t>
            </a:r>
            <a:r>
              <a:rPr lang="hu-HU" altLang="en-US" sz="2000" i="1" dirty="0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, SI egysége a  </a:t>
            </a: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 baseline="30000" dirty="0" smtClean="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7172" name="Rectangle 9"/>
          <p:cNvSpPr txBox="1">
            <a:spLocks noChangeArrowheads="1"/>
          </p:cNvSpPr>
          <p:nvPr/>
        </p:nvSpPr>
        <p:spPr bwMode="auto">
          <a:xfrm>
            <a:off x="107950" y="9810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egykomponensű gázok állapotjelzői: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,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T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173" name="Rectangle 9"/>
          <p:cNvSpPr txBox="1">
            <a:spLocks noChangeArrowheads="1"/>
          </p:cNvSpPr>
          <p:nvPr/>
        </p:nvSpPr>
        <p:spPr bwMode="auto">
          <a:xfrm>
            <a:off x="107950" y="3860800"/>
            <a:ext cx="91440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hőmérséklet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 		testek </a:t>
            </a:r>
            <a:r>
              <a:rPr lang="hu-HU" altLang="en-US" sz="2000" u="sng" dirty="0">
                <a:solidFill>
                  <a:srgbClr val="0000CC"/>
                </a:solidFill>
                <a:latin typeface="Arial" panose="020B0604020202020204" pitchFamily="34" charset="0"/>
              </a:rPr>
              <a:t>termikus állapota</a:t>
            </a: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												</a:t>
            </a: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a 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testek </a:t>
            </a: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sok tulajdonsága 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a termikus állapotuktól </a:t>
            </a: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függ: 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/>
            </a:r>
            <a:b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			pl. </a:t>
            </a: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alkohol </a:t>
            </a:r>
            <a:r>
              <a:rPr lang="hu-HU" altLang="en-US" sz="2000" dirty="0" err="1" smtClean="0">
                <a:solidFill>
                  <a:srgbClr val="0000CC"/>
                </a:solidFill>
                <a:latin typeface="Arial" panose="020B0604020202020204" pitchFamily="34" charset="0"/>
              </a:rPr>
              <a:t>hőtágulása</a:t>
            </a:r>
            <a:r>
              <a:rPr lang="hu-HU" altLang="en-US" sz="2000" dirty="0" smtClean="0">
                <a:solidFill>
                  <a:srgbClr val="0000CC"/>
                </a:solidFill>
                <a:latin typeface="Arial" panose="020B0604020202020204" pitchFamily="34" charset="0"/>
              </a:rPr>
              <a:t>, testek </a:t>
            </a:r>
            <a:r>
              <a:rPr lang="hu-HU" altLang="en-US" sz="2000" dirty="0">
                <a:solidFill>
                  <a:srgbClr val="0000CC"/>
                </a:solidFill>
                <a:latin typeface="Arial" panose="020B0604020202020204" pitchFamily="34" charset="0"/>
              </a:rPr>
              <a:t>színe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2000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7174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E7857F-0DA2-4C0F-9415-954F851591A5}" type="slidenum">
              <a:rPr lang="hu-H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hu-HU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65705"/>
      </p:ext>
    </p:extLst>
  </p:cSld>
  <p:clrMapOvr>
    <a:masterClrMapping/>
  </p:clrMapOvr>
  <p:transition spd="slow" advTm="42904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Hőmérsékleti skálák 1: Fahrenheit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5123" name="Rectangle 9"/>
          <p:cNvSpPr txBox="1">
            <a:spLocks noChangeArrowheads="1"/>
          </p:cNvSpPr>
          <p:nvPr/>
        </p:nvSpPr>
        <p:spPr bwMode="auto">
          <a:xfrm>
            <a:off x="180975" y="2276475"/>
            <a:ext cx="914400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Fahrenheit-skála (1709):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   0 F   (-17,77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C) 1709 telén mért </a:t>
            </a:r>
            <a:b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		      leghidegebb hőmérséklet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100 F    (37,77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C) Fahrenheit tehenének végbelében mért hőmérséklet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A talppontok között a beosztás lineáris (borszesz hőmérővel).</a:t>
            </a:r>
          </a:p>
        </p:txBody>
      </p:sp>
      <p:sp>
        <p:nvSpPr>
          <p:cNvPr id="5124" name="Rectangle 9"/>
          <p:cNvSpPr txBox="1">
            <a:spLocks noChangeArrowheads="1"/>
          </p:cNvSpPr>
          <p:nvPr/>
        </p:nvSpPr>
        <p:spPr bwMode="auto">
          <a:xfrm>
            <a:off x="188913" y="5624513"/>
            <a:ext cx="9144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C00000"/>
                </a:solidFill>
                <a:latin typeface="Arial" panose="020B0604020202020204" pitchFamily="34" charset="0"/>
              </a:rPr>
              <a:t>Alsó és a felső talppont 		önkényes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C00000"/>
                </a:solidFill>
                <a:latin typeface="Arial" panose="020B0604020202020204" pitchFamily="34" charset="0"/>
              </a:rPr>
              <a:t>Alsó és a felső talppont 		nem reprodukálható utólag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C00000"/>
                </a:solidFill>
                <a:latin typeface="Arial" panose="020B0604020202020204" pitchFamily="34" charset="0"/>
              </a:rPr>
              <a:t>Egy őshőmérő kell a skála reprodukálásához</a:t>
            </a:r>
          </a:p>
        </p:txBody>
      </p:sp>
      <p:sp>
        <p:nvSpPr>
          <p:cNvPr id="5125" name="Rectangle 9"/>
          <p:cNvSpPr txBox="1">
            <a:spLocks noChangeArrowheads="1"/>
          </p:cNvSpPr>
          <p:nvPr/>
        </p:nvSpPr>
        <p:spPr bwMode="auto">
          <a:xfrm>
            <a:off x="107950" y="4652963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Probléma: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	Fahrenheit-nek személyesen kellett másolatot csinálnia </a:t>
            </a:r>
            <a:b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		az eredeti hőmérőről (őshőmérő)</a:t>
            </a:r>
          </a:p>
        </p:txBody>
      </p:sp>
      <p:sp>
        <p:nvSpPr>
          <p:cNvPr id="5126" name="Rectangle 9"/>
          <p:cNvSpPr txBox="1">
            <a:spLocks noChangeArrowheads="1"/>
          </p:cNvSpPr>
          <p:nvPr/>
        </p:nvSpPr>
        <p:spPr bwMode="auto">
          <a:xfrm>
            <a:off x="5949950" y="2708275"/>
            <a:ext cx="3446463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Daniel Gabriel  Fahrenheit </a:t>
            </a:r>
            <a:b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(1686-1736) </a:t>
            </a:r>
          </a:p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fizikus, műszerkészítő</a:t>
            </a:r>
          </a:p>
        </p:txBody>
      </p:sp>
      <p:pic>
        <p:nvPicPr>
          <p:cNvPr id="5127" name="Picture 10" descr="A computer-generated portrait of physicist Daniel Gabriel Fahrenhei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44463"/>
            <a:ext cx="206216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D2D3117-2587-4246-A38B-7BC79ADE91DA}" type="slidenum">
              <a:rPr lang="hu-HU" altLang="hu-HU">
                <a:solidFill>
                  <a:srgbClr val="898989"/>
                </a:solidFill>
              </a:rPr>
              <a:pPr eaLnBrk="1" hangingPunct="1"/>
              <a:t>4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8462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Hőmérsékleti skálák 2: Celsius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6147" name="Rectangle 9"/>
          <p:cNvSpPr txBox="1">
            <a:spLocks noChangeArrowheads="1"/>
          </p:cNvSpPr>
          <p:nvPr/>
        </p:nvSpPr>
        <p:spPr bwMode="auto">
          <a:xfrm>
            <a:off x="188913" y="5624513"/>
            <a:ext cx="9144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C00000"/>
                </a:solidFill>
                <a:latin typeface="Arial" panose="020B0604020202020204" pitchFamily="34" charset="0"/>
              </a:rPr>
              <a:t>Alsó és a felső talppont 		önkényes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C00000"/>
                </a:solidFill>
                <a:latin typeface="Arial" panose="020B0604020202020204" pitchFamily="34" charset="0"/>
              </a:rPr>
              <a:t>Alsó és a felső talppont 		könnyen bárki reprodukálja</a:t>
            </a:r>
            <a:br>
              <a:rPr lang="hu-HU" altLang="hu-HU" sz="200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hu-HU" altLang="hu-HU" sz="2000">
                <a:solidFill>
                  <a:srgbClr val="C00000"/>
                </a:solidFill>
                <a:latin typeface="Arial" panose="020B0604020202020204" pitchFamily="34" charset="0"/>
              </a:rPr>
              <a:t>				mindenki tud saját hőmérőt csinálni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148" name="Rectangle 9"/>
          <p:cNvSpPr txBox="1">
            <a:spLocks noChangeArrowheads="1"/>
          </p:cNvSpPr>
          <p:nvPr/>
        </p:nvSpPr>
        <p:spPr bwMode="auto">
          <a:xfrm>
            <a:off x="36513" y="2060575"/>
            <a:ext cx="914400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Celsius-skála (1742; 1750):</a:t>
            </a:r>
          </a:p>
          <a:p>
            <a:pPr eaLnBrk="1" hangingPunct="1">
              <a:spcBef>
                <a:spcPct val="20000"/>
              </a:spcBef>
            </a:pPr>
            <a:endParaRPr lang="hu-HU" altLang="hu-HU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    0 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    olvadó jég hőmérséklete </a:t>
            </a:r>
            <a:b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	   1 atm levegőn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100 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C    forrásban levő víz hőmérséklete 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	   1 atm levegőn</a:t>
            </a:r>
          </a:p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A talppontok között a beosztás lineáris (borszesz hőmérővel).</a:t>
            </a:r>
          </a:p>
        </p:txBody>
      </p:sp>
      <p:sp>
        <p:nvSpPr>
          <p:cNvPr id="6149" name="Rectangle 9"/>
          <p:cNvSpPr txBox="1">
            <a:spLocks noChangeArrowheads="1"/>
          </p:cNvSpPr>
          <p:nvPr/>
        </p:nvSpPr>
        <p:spPr bwMode="auto">
          <a:xfrm>
            <a:off x="107950" y="4652963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hu-HU" altLang="hu-HU" sz="2000">
                <a:solidFill>
                  <a:srgbClr val="FF0000"/>
                </a:solidFill>
                <a:latin typeface="Arial" panose="020B0604020202020204" pitchFamily="34" charset="0"/>
              </a:rPr>
              <a:t>Probléma:     </a:t>
            </a:r>
            <a:r>
              <a:rPr lang="hu-HU" altLang="hu-HU" sz="2000">
                <a:solidFill>
                  <a:srgbClr val="0000CC"/>
                </a:solidFill>
                <a:latin typeface="Arial" panose="020B0604020202020204" pitchFamily="34" charset="0"/>
              </a:rPr>
              <a:t>ha más folyadékkal (pl. Hg) töltik a hőmérőt, más skálát kapunk</a:t>
            </a:r>
          </a:p>
        </p:txBody>
      </p:sp>
      <p:sp>
        <p:nvSpPr>
          <p:cNvPr id="6150" name="Rectangle 9"/>
          <p:cNvSpPr txBox="1">
            <a:spLocks noChangeArrowheads="1"/>
          </p:cNvSpPr>
          <p:nvPr/>
        </p:nvSpPr>
        <p:spPr bwMode="auto">
          <a:xfrm>
            <a:off x="6310313" y="3284538"/>
            <a:ext cx="344646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Anders Celsius </a:t>
            </a:r>
          </a:p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(1701-1744) </a:t>
            </a:r>
          </a:p>
          <a:p>
            <a:pPr algn="ctr" eaLnBrk="1" hangingPunct="1">
              <a:spcBef>
                <a:spcPct val="20000"/>
              </a:spcBef>
            </a:pPr>
            <a:r>
              <a:rPr lang="hu-HU" altLang="hu-HU" sz="1600">
                <a:solidFill>
                  <a:srgbClr val="0000CC"/>
                </a:solidFill>
                <a:latin typeface="Arial" panose="020B0604020202020204" pitchFamily="34" charset="0"/>
              </a:rPr>
              <a:t>svéd csillagász</a:t>
            </a:r>
          </a:p>
        </p:txBody>
      </p:sp>
      <p:pic>
        <p:nvPicPr>
          <p:cNvPr id="6151" name="Picture 8" descr="http://upload.wikimedia.org/wikipedia/commons/thumb/b/b1/Anders-Celsius-Head.jpg/360px-Anders-Celsius-H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15888"/>
            <a:ext cx="23764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328E72-3CD6-4C74-B1A0-EDDE39C48D25}" type="slidenum">
              <a:rPr lang="hu-HU" altLang="hu-HU">
                <a:solidFill>
                  <a:srgbClr val="898989"/>
                </a:solidFill>
              </a:rPr>
              <a:pPr eaLnBrk="1" hangingPunct="1"/>
              <a:t>5</a:t>
            </a:fld>
            <a:endParaRPr lang="hu-HU" altLang="hu-HU">
              <a:solidFill>
                <a:srgbClr val="898989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6563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Kelvin hőmérsékleti skála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8195" name="Rectangle 9"/>
          <p:cNvSpPr txBox="1">
            <a:spLocks noChangeArrowheads="1"/>
          </p:cNvSpPr>
          <p:nvPr/>
        </p:nvSpPr>
        <p:spPr bwMode="auto">
          <a:xfrm>
            <a:off x="188913" y="5624513"/>
            <a:ext cx="9144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Alsó talppont 			fizikailag jól meghatározott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Felső talppont 			önkényes, de reprodukálható utólag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Ez a valódi („termodinamikai”) hőmérsékletskála</a:t>
            </a:r>
          </a:p>
        </p:txBody>
      </p:sp>
      <p:sp>
        <p:nvSpPr>
          <p:cNvPr id="8196" name="Rectangle 9"/>
          <p:cNvSpPr txBox="1">
            <a:spLocks noChangeArrowheads="1"/>
          </p:cNvSpPr>
          <p:nvPr/>
        </p:nvSpPr>
        <p:spPr bwMode="auto">
          <a:xfrm>
            <a:off x="107950" y="3140075"/>
            <a:ext cx="914400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Kelvin-skála vagy abszolút hőmérsékleti skála (1848):</a:t>
            </a:r>
          </a:p>
          <a:p>
            <a:pPr eaLnBrk="1" hangingPunct="1"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  0     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(-273,15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  ideális gáz extrapolált nulla térfogata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273,16 K       (0,01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C)  víz hármaspontjának hőmérséklete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 talppontok között a beosztás lineáris (ideális gázzal töltött hőmérővel).</a:t>
            </a:r>
          </a:p>
        </p:txBody>
      </p:sp>
      <p:sp>
        <p:nvSpPr>
          <p:cNvPr id="8197" name="Rectangle 9"/>
          <p:cNvSpPr txBox="1">
            <a:spLocks noChangeArrowheads="1"/>
          </p:cNvSpPr>
          <p:nvPr/>
        </p:nvSpPr>
        <p:spPr bwMode="auto">
          <a:xfrm>
            <a:off x="107950" y="4652963"/>
            <a:ext cx="91440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hu-HU" altLang="en-US" sz="20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Probléma: 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ideális gáz nem létezik</a:t>
            </a:r>
          </a:p>
        </p:txBody>
      </p:sp>
      <p:sp>
        <p:nvSpPr>
          <p:cNvPr id="8198" name="Rectangle 9"/>
          <p:cNvSpPr txBox="1">
            <a:spLocks noChangeArrowheads="1"/>
          </p:cNvSpPr>
          <p:nvPr/>
        </p:nvSpPr>
        <p:spPr bwMode="auto">
          <a:xfrm>
            <a:off x="6011863" y="2565400"/>
            <a:ext cx="34480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Lord Kelvin</a:t>
            </a:r>
          </a:p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született William Thomson</a:t>
            </a:r>
          </a:p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(1824-1907) </a:t>
            </a:r>
          </a:p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skót fizikus</a:t>
            </a:r>
          </a:p>
        </p:txBody>
      </p:sp>
      <p:pic>
        <p:nvPicPr>
          <p:cNvPr id="8199" name="Picture 10" descr="http://upload.wikimedia.org/wikipedia/commons/d/d3/PSM_V72_D191_William_thomson_lord_kelvin_at_the_age_of_twenty_tw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13" y="58738"/>
            <a:ext cx="1871662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 descr="Kelvin_sca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13652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4" descr="Kelvin_scal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875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AutoShape 16" descr="data:image/jpeg;base64,/9j/4AAQSkZJRgABAQAAAQABAAD/2wCEAAkGBhQQEBUQExQQFRMSEBYVFRYXGRkUFxgVFhgXFhcYFhcXHCcfFxkmGhgYHy8iJCcpLC4sFh49NzAqNjIrMCoBCQoKDgwOGg8PGi4gHCQqNSwvLSwtLCwtLCwsKTMsKTQ0LSwtLCwuLCkpLCwpLCwsLCo1LCk0KTUsKSkvLCwsKf/AABEIALIA6wMBIgACEQEDEQH/xAAbAAEBAAMBAQEAAAAAAAAAAAAABAIDBQYBB//EAEsQAAIBAgMDBQoKCAYBBQAAAAECAwARBBIhBRMxFCJBU9MGFSMzUWFxkrLRMjRCVHOBkZOz0kNScnSDlLG0FiRiY6HBRAeCosPh/8QAGAEBAQEBAQAAAAAAAAAAAAAAAAECAwT/xAAqEQEAAQMDAwIFBQAAAAAAAAAAAQIRMRIhQVFh8BPhInGRwdEDIzKhsf/aAAwDAQACEQMRAD8A/a6UqbE4wqyoqM5ZWbQqLBSoN8xH64osRdTSo+VydQ/rx/mpyuTqH9eP81CyylRPjnAuYXAuB8OPpNh8rymvvK5Oof14/wA1CyylR8rk6h/Xj/NX3lcnUP68f5qFldKgh2i7jMIXtcj4UfQSD8ryis+VydQ/rx/moumVlKj5XJ1D+vH+asRj3zFdw9wAfhR8DcD5X+k0Sy6lR8rk6h/Xj/NTlcnUP68f5qFllKgm2i6C5he2ZR8KPizBR8rykVnyuTqH9eP81F0yspUfK5Oof14/zU5XJ1D+vH+aiWWUqJMbIQDuJNRfVowfrGbSs0xTkgGFwL6nNHp59GoWVUryGL2tMMSMOmIDCaXds4jjG6Ya5YQb57Lo5fPYlRoTYdDuf2+88N92zvGxR2BRQWADCwLdKspPRcm1Ejd36VHyuTqH9eP81OVydQ/rx/motllKhfHuLXhfnGw58fGxP63mNZcrk6h/Xj/NQsspUfK5Oof14/zUOMkGu4f14/zULLKVrgmDori9mUML+QgH/utlEKjk+MJ9DL7cFWVBiUJxEdmK+Bl4AH5UH6wNFhfStUMZW93ZvSFFvVArbRGrEw51y3tzlN+PwWDf9W+uttKUCgpQUEeyfFD9qT8R6sqPZPih+1J+I9WUWrMla1is5e/FVW37Jc3/APn/AMVspRClKUEe1PF/xYfxY6sqPani/wCLD+LHVlF4K+GvtKIwijyqFHBVA+wWrOlKDnf4cwvP/wAthfC+M8FHz9c3P5vO52ut9RUvc/GFmxqqAAuKjAAFgAMHhLAAcBXbrj7F8fjf3tP7TC0HYpSlBrlizZePNbN/wR/3WylfCaD7WMvwT6D/AErz2L24cXnw+DDOCGjkxIOWOEkFSUb9LIvGy6aC7Ctvc5sGTC4QQyzyyuM5LXOmbXKL6kDoufLw4UdJotF5z05dXZniIvoY/ZFU1NszxEX0KeyKpoxOSo5T/mE+hl9uCrK5+LwyvPGHVWAhlNmAYXzQdBotOV+YUzCpe9MPUw+onup3ph6mH1E91E2VZhTMKl70w9TD6ie6nemHqYfUT3UNlWYUDCpe9MPUw+onuoNkw9TD6ie6hsx2S3gh+1J+I9WZhXL2ZsyIxAmKEnM/FFPy2HkqrvTD1MPqJ7qNVWvKrMKZhUvemHqYfUT3U70w9TD6ie6jOyrMKZhUvemHqYfUT3U70w9TD6ie6hsx2o3g/wCLD+LHVmYVy9pbMiEdxFCPCxcEXplQHo8hqrvTD1MPqJ7qNbWVZhTMKl70w9TD6ie6nemHqYfUT3UZ2VZhTNUvemHqYfUT3V9XZkQIIihBBuCEUEEcCDbQ0NnJxndYIVnLxkmHFph0VGuZDJHFItrgWa0h5ouTksMxIFY9yeL3rYqQ5OfiYzzSWX4phb2LKpOumqg6HQVbJ3NRMZGvMGllWUkSMCsipuw0evgzksptxAqDuf2TEJMXHkRljxKKucByByXDMRdrnVmZj52J6aJD0eYUzCuZtNMLhomnljhWNBdju1NrkAaBbnUgfXXEZzjQBgocOkJAJxbxIQQQDaGK3PYXsS1gCCLHoOlNGrfjrw7W3O6CPDLlurTyK25hvzpHCkqLDUKTYFjoL1w9k4WfaUSPjS0Sgc/CqN2rnM2VpecXyFCBuzYaE63rtbG7l4MKGKJmdx4SR7NI/RZjbhbTKAB5qs71Q9TD6ie6jUVU0xanPX2++fk3QRKihECqqiwUAAADoAHAV9lYZT6D/StHemHqYfUT3VjJsqHKfAw8D8hPJ6KOezZszxEX0Mfsiqam2Z4iL6FPZFU0SclRTNbEJoT4Cbh+1BVtRyfGE+hl9uChCmOS/Qw9On9DWdKUQpSlAoKUFBHsnxQ/ak/EerKj2T4oftSfiPVlFqzJSlKIUpSgj2p4v+LD+LHVlR7U8X/Fh/Fjqyi8FKUohSlTbQ2jHh42lldUReLMbD0DynyAamgpryw2vyfE4qNUM882IR0hjILBRhsPHmlPCFcyNq3HoBr62LxOP8UWwmF6ZWAGIkGni1OkKkH4Tc7zDpp7l8IkT4qKNVCxYlVU8WIOHglJdzzpGzyObsSdfJR00xT/ACz0/P4z8muLubfE3fHuJMykcnQlcOgNuj4Uj6fCJ9AFd3B4FII1ijUIiCyqNABWOOgZ0KKzKWKglTlYLmGfK2U2OXNa2t+BX4Q8j3Lur4wiPcxrGjlhHPPKz6qFVxMgXLlYMclyrFOcAecSquZi3HTh7alKUYKjxONIzDdTGwOoCkcOIu1WVhL8E+g/0oNOzfERfQp7IqmptmeIi+hj9kVTRZyVz8WrGePIyqdzLfMpcWzQdAZf610Kjk+MJ9BL7cFFpy+7qbrIfum7am6m6yH7pu2rLEbQSM5SSWtfKqtI1vKVQEhb6Xta9au+6eSf7ifs6umejGuI5hnupush+6btqbqbrIfum7asO+6eSf7ifs6d908k/wBxP2dXTPQ9SOsM91N1kP3TdtTdTdZD903bVh33TyT/AHE/Z1978J5J/uJ+zppnoepHWP6TbLjm3QtJFbM/GNj8tv8AdHTVe6m6yH7pu2rLZ6qIxkYOpLEMLEHMxbQgkHjb6qprLc1Xm8JN1N1kP3TdtTdTdZD903bVXSiXSbqbrIfum7am6m6yH7pu2qulC7k7Sjm3erxeNi4RsP0qW/Snpt/+VXupush+6btq+bU8X/Fh/FjqyjV9km6m6yH7pu2rFlmGpkgA88TD/wC6vu0drR4cKZGALnLGumZ3sSFQdLG1hXl9r7An2xFlnAwsN1eJPhzXHypRfKLqTzdSDrfoo1RTqn4ptHW325V4zujmMjYfC7nETpo9o3SKI/7su9Iv/oW7aHhxFezu5jnjEYqQ4jEDVSRliiP+zFchf2jdvPXWwGBWCNY0GigC+lyQLZmI4seJPSaooTXEbUfXn28vMvJy4Qry3NgnmEmMSSNCIykhMEMRcgtqA8bE5hfhYE2tj3F4aRBiEHg8uIQMsiAsDyXCm1klypboALWFhfTX11cbYfxjG/vaf2eEo5LnxBhUyTOmRbXIRlCi4BZjnayjiSbAC5JABry+zIsXFio2kfClZpJVdd48j2YtJmiQRhYtFXMAcpJubkCvZ15XuVxSNPKI8DFh0Uuu9RAgcKY8oDCNVkuTKDkZgph1OooPQyRy3OV4gOgGNifrIlF/sFfN3N+vF923a1VSgk3c3WQ/dN21YSxT5T4SDgf0T8LfTVdWMg5p9B/pQaNmeIi+hT2RVNTbM8RF9DH7IqmizkqHERhsRHcXtFKR6c8FXVBiZlXER5iBeKUC5Auc8GgvxNCEWzdp2EUdgZJ4RMxJt4SRSyg6E5bI4vxARBreqsFt2OSNHJCl0uVIbm8wO2a4GVQCOcbCxGuoqTY+w4mihlIbPu4HzZjcMsaqLa6LbiOB6atXYMIAXJdQSQpJI1XJwJ6E5o8guBXarRd56PUtGGEu20DR/qvIY2urq6va63QrcA+U24g8KLt+IkjnWCK18j65mdcoGW5a6HS1+PkNs22HGbX3hIYtcu9yxAALG/OIAFr8LaVh/h6GxUhyCLc52bg7ODqeIZ21/wBRrPwd1/c7N+J2rFGFLNcSC6lVaQEXUAgoDoS6geXMLVr7+wWB3i2JYA2a11AY62sOacwPArci4ua2YrZKSKqtvLICBld04jLqVIubaX85rSmwIQAoU5QWOTM2XnrkYFb2Iy6WNSNFt7tT6l9rMcLilOIshNnjZnUhkIeNowDlYAqSsmtxqFT6+pXLiwix4lAuY5oJiSxLMTnw41LanQAfVVHfiDrofXX31KrcLRE7rKVH34g66H1199O/EHXQ+uvvrLppnospUffiDrofXX31JtDupgiZYw4lme2SGIh5GvpfKDzV0POYgaHWhpnos2p4v0SRH6hKhP8AxXLn23JiVAwG6cF2RsQ9zFHlCk5QLGYm9hlOW4Nzpaubj135c4rEYcxGRFXDIy5Mm+Q5pmJzOxUcNFAvoda9FHtTDqAqywAAWADoAB5gDpR106Y6/wCeebteB7n445DiGG8xDKFaVtW0AByC9o1Nr5VsNa6dR9+IOuh9dffTvxB10Prr76MTqnKylR9+IOuh9dffX1NqwkgCWEkmwAdSSToABejOmVdcbYfxjG/vaf2eErd3Q7XOFh3oUNz1XXNYZjlBIRWdrsQoCKxuw0tcjk9y+2kY4iWRo4zNNFIoZgLqcJhQGUm11NjY29NjcAmXqRXge4fDBsbLMm6sscqvYFXLSzLIrMHxEjtcIxzFY+iwIIy+3w+OjkNkeNyNSFYNp9RryXcniUbGSKro5XfjSBYiuuGYlWXUh86Fs3SigWCnMJe0pUsm1IlJVpYgQbEF1BB84J0rHvxB10Prr76LaVlSz4FDmYrqQbm599Y9+IOuh9dffWMm2IMp8NDwPy18npoaZ6NuzPERfQp7Iqmptm+Ii+hT2RVNCclRyfGE+hl9uCrKhnJ5THYXvFLfW1hmh189CEmypTkwkdyFOEDm3SUWFQD5ueTbzDz3uTFuZMhhcL0OWTLbW9wDcHThY8Rw1rVseINhsPcA5YIiPMd2BcfUT9tdCt1Tu5URNo3cXbe0giXZ5IXu4juQoZlAO8IUksg/VPG9spJFa8cSsrHeSiMMiysXIAzksbcBGFUILi197xuDXepViu3CTRM8uHs7ByOyTFrjMSCS2bICVCgcCrCzZjrzunjWvlJELy72TfxwM8keYlFkUBsrJwQXBUDS6kkX+EPQVhJGGtcA2IIv0Eag019T09tkkvxpP3eb24Kuv6ahbXFLb5GHfN5t48eT7d2/q+cXurM8N05kv6awmxARSzMFUC5JNgPrNczaW3shMcCb+cMqmNCLRlwSrTN+iSynUi/kB0rTh+58ySLiMUxkkXKyRA+BhcAXKLYZ2zXIZrkaWtbXLrFO152hpj2tNjkbkueCPTLiZEvnHTuomIPoZhbzGupszZEeHWy5ma1mkcl5G1J57nU6knyC+lhara+0Jq4jaEm1D4Pp8bD+LHVd/TUe1PF/xYfxY6sozwX9NL+mlKIX9NL+mlKCXaGzknUK+bmsGVlZkdWAIzK6kFTYkaHgxrl9zGFWKTGRpcKuLQAXJ/8AEwpJJOpJJJJPEmu9XG2H8Yx372n9nhKC3a20xh4jKQWsyKBe13kdY0BJ0UZnW56Bc153uNwyCR5BiCXcziSAiAWdZhdg0ShnVSSgLltH0K3sfT4zBJMhjlRHQkEqwDKSrBluDobMAfqrThNjQRPvI4YY3ylcyIqHKSDY5QLi4H2UFt/TS/ppSgX9NYynmnjwP9KyqbEyuLgR5hl45wOjyWoGzPERfQx+yKpqbZniIvoU9kVTRZyVHL8YT6GX24KsqDEITiI7MRaKUm1tefBobg6eixoQ+7E+Kwfu8XsLWMud5mjEjoEiRuaEJJdpQb7xG0G7FrW4m99LZbE+Kwfu8XsLSL4zJ9BB7eIrpOZ85cYxTHmDve/zif7IOxp3vf5xP9kHY1dSs6pb0x5KHve/zif7IOxr73vf5xP9kHY1bXn59vmaVocGS8kYIZyByZXuBaSS2ZnF75UPRY21s1Ssfp3x910u0IMLAZWcLHmN2Ykszi4tduc782wGpNhboqJ+VYtyNcNhtRe/+YlBU2ZbeIFyDrdtNQNQdWxe526rNNLJLOHkIkKxgJdrERoUIRQVNunnHXUiuxyJ+vm+yHsqjtamjaPbz5/R92bsqLDJu4UVF46aknpLMdWbzkk1XUnIn6+b7IeypyJ+vm+yHsqjE7zeZV0qTkT9fN9kPZU5E/XzfZD2VEt3fNqeL/iw/ix1ZXJ2lg2Efjpj4WLiIutQdEX1/VVXIn6+b7Ieyo1bbKylScifr5vsh7KnIn6+b7IeyozburpUnIn6+b7Ieyr6mEYEHfSmx4ERWPmNogfsNC3duxGIWNGkdlVEUszMbAAC5JJ4C1cXuaxKyyYuRDdHxMTKbEXVsFhCDY6jQ9NXba2SMTGIy8keWRJAyZCc0ZzLcSIykBgG1HFQRqK4Xcdsd4RPBvnvDJBGSojsxTBYQZudGSPcB03JI9bSpORP1832Q9lTkT9fN9kPZUW3dXSpORP1832Q9lTkT9fN9kPZULd1dYS/BPoP9Kn5E/XzfZD2VYyYJ8p8PNwPRD2VFt3bNmeIi+hj9kVTU2zPERfQp7IqmiTkqKU/5iPzwy+3BVtcDuj3olieLOciSlwgRpCmaEHdiRSCwve2hIBA1tViLpezo7E+Kwfu8XsLSL4zJ9BB7eIrPZTxmCPdNnjEahGve6qAov59NfPfhXP2ipM+aOZo7Igma0ZRUUswuXU885zYDgDc9F9ZmXPER5w7dc/bG248KmaTMSzBURFLyO5vlVFXUk2Pm0rnPtmbEuI8KgEPNL4p/gFDxGHH6R7fKIygjW/A2bF7nUw12u8kz+MmkOZ3P9FXU2UWAv6aw9Gm29X059vNkLbKnxtmxJaGG1+TRtzmN/00yHUaAhUIGupNehjjC6AAC/AC3HU1lQUSqqZ24R7J8UP2pPxHqyo9k+KH7Un4j1ZRmrMlKV8oj7SlKCPani/4sP4sdWVHtTxf8WH8WOrKLwUpSiFK+A19oFcbYfxjHfvif2eErs1xth/GMb+9p/Z4Sg7NKUoFK+MwHEgagfWTYf8AJtX2gVqmlABBKjQ9I8lba0T4ZCCSqE24lQToPKRQY7M8RF9Cnsiqam2Z4iL6FPZFU0WcpsftGKBN5NJHGl7ZnYKLnouemuTtXbYScbo4aRooJDKrTrEURjEwY81ubZTrp0eWtu1MJiGzW3cqMbKgZsLJHpqwxCsxv0c1V0bj0HgJ3G4hY44fAEQSrOrqd2HdURd2sQW0QupsRcAdFEUQy4tyZ8JFhgk1y9sSsiFuG9jtFYSdBHBtL6jWSHufxj6YrDwSoshdIlxBEeoFzNmivO2YZrtwN7eQep2FgniSQyBQ8s8kpVTmC57c3NYZuHGwrp1b8NU1TTN4y4UuJxhQoMJALqVH+YFtRbhueHmrby/GfNIv5kdlXYpUZcfl+M+aRfzI7KpsZ3Qzw5d7Bho87ZUzYtVzN5BeLU16GvOd0Gz8VJE0Srh5hKZVcknDEQMANze0hbMdGcZTYaANYgJcP3TSRI6lMH4BjvP84nMzuxAfwXNNzbWujBtbFOodMNAysAQwxQIIPAgiLUVyf8M4gPE4WE8kkmaPnkb0TTrMfkeCsFt8q9+ivRbBwDQQLG9s2aRjbUAySPJa/TbNa/TahlPy/GfNIv5kdlWs4nGZw/JIdEZfjI6Sp6r/AE13KUHH5fjPmkX8yOypy/GfNIv5kdlXYrRKkmdCroEBOdShYt+rlbMMlj5mv5qDzWM7pJHijbd4MJNIm7bliZXKurWQ7vnHm20qvDd0M8jvGkGFZ4zZ1XFqWU/6gItOFcuXuYxL4cIVhDvhcbhnG8LBFxciuJA2QZ8oXVbC9+NdPYuxJYplZxGEhjxKIQxYvyieOa+Ww3eUJYi5vceSgq5fjPmkX8yOyoMfjPmkX8yOyrsUoODhcRjEQLySHQn/AMkdJJ6rz1u5fjPmkX8yOyrsUoOM20cWAScLCABck4kAAfdVy9h47EMZ54ocNKmInDgpigwGWGGEqSIrE3jJ/wDcK7+3dnHE4WfDghTNh5YgTqAZEZASOkC9adiYORGnllVEbETiTIrZ8oWGGEAvYZid1fh8oUGvl+M+aRfzI7KvnL8Z80h/mR2VdmlBw5sVjGFuSRDnKdMSPksG6rzVs5fjPmkP8yOyrsUoOPy/GfNIv5kdlUk3dFMN6phwoMKgyg4tQY1YEqX8FzQQCQT5DXo681tXY08s8zqseUpgTGS5uz4TEviSrDLzA2fKGubEXtQdDZ214RHBHvoM8kShAJFbOVUA5P1hcGurXjMP3K4gSMxENsRPBLJziTFuMbLjMo5vhcwkyX5tiL17IUH2lKUClKUClKUClKUClKUCuNtLutw+HcxyGYMvHLBiJF0TeEZ44mUkJziAdBxrs1zdobPeTEYaVTGEgeRnBvmOeMoAltBxJ181B0qWrxn+CJc7FphIjYxZiHLC8fhQ6WQLqVkVCSzZljUHTSua/cLiE3EQYPzrtiATeEjCpA0nhJM7PvI0kSwNmBvawNB+i1g8yqyqSAzkhQeLEC5sOnTWvIf4Jl3jFphIjY1ZiHLC8fhQ6WQLqVkVDdmzLGoOmlTT/wDp5LMGWeaJhvp3RghDRieExsYwLKpEgWUectck84h7u1acTi1jy5jYu4RRYklj0AAEnpJ8gBJsATXipe4TEyMzNLAlxNbd7y95ZVmCsHurILSJYqdJ306D3IdjSRLg9TIcMzK/OBYrIpjzAsFBC3BtYc0aDQAhv/xREJGRs6IrSKJWyiMvFcyqDmzArY6soBsbE6X34Lb8MrZFMisWZQJIpYTmVVcraVF1yuDbpF7Xs1tW0e5uGXM4REmZo23oUFs0UiSpm/WGeNbi4uBxHEaZcFiJGw+83Xg8RvmKXCKqIyKgzHM7MXLXsAAD5swdylKUClKUClKUClKUClKUClKUClKUClKUClKUClKUClKUClKUClKUClKUClKUClKUClKUClKUClKUClKUH//Z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20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776288"/>
            <a:ext cx="3175000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4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6499E4-1855-4888-A26E-981F5AB6B93B}" type="slidenum">
              <a:rPr lang="hu-H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hu-HU" altLang="en-US" sz="1200" smtClean="0">
              <a:solidFill>
                <a:srgbClr val="898989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5936" y="1511656"/>
            <a:ext cx="353943" cy="8345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vert270" wrap="none" rtlCol="0">
            <a:spAutoFit/>
          </a:bodyPr>
          <a:lstStyle/>
          <a:p>
            <a:r>
              <a:rPr lang="hu-HU" sz="1100" dirty="0"/>
              <a:t>t</a:t>
            </a:r>
            <a:r>
              <a:rPr lang="hu-HU" sz="1100" dirty="0" smtClean="0"/>
              <a:t>érfogat (m</a:t>
            </a:r>
            <a:r>
              <a:rPr lang="hu-HU" sz="1100" baseline="30000" dirty="0" smtClean="0"/>
              <a:t>3</a:t>
            </a:r>
            <a:r>
              <a:rPr lang="hu-HU" sz="1100" dirty="0" smtClean="0"/>
              <a:t>)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3432353279"/>
      </p:ext>
    </p:extLst>
  </p:cSld>
  <p:clrMapOvr>
    <a:masterClrMapping/>
  </p:clrMapOvr>
  <p:transition spd="slow" advTm="379237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A termodinamika </a:t>
            </a:r>
            <a:r>
              <a:rPr lang="hu-HU" sz="2800" b="1" kern="0" dirty="0" err="1">
                <a:solidFill>
                  <a:srgbClr val="CC0099"/>
                </a:solidFill>
                <a:latin typeface="Arial" pitchFamily="34" charset="0"/>
              </a:rPr>
              <a:t>nulladik</a:t>
            </a: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 főtétele</a:t>
            </a:r>
          </a:p>
        </p:txBody>
      </p:sp>
      <p:sp>
        <p:nvSpPr>
          <p:cNvPr id="9219" name="Rectangle 9"/>
          <p:cNvSpPr txBox="1">
            <a:spLocks noChangeArrowheads="1"/>
          </p:cNvSpPr>
          <p:nvPr/>
        </p:nvSpPr>
        <p:spPr bwMode="auto">
          <a:xfrm>
            <a:off x="468313" y="4687888"/>
            <a:ext cx="8496300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C00000"/>
                </a:solidFill>
                <a:latin typeface="Arial" panose="020B0604020202020204" pitchFamily="34" charset="0"/>
              </a:rPr>
              <a:t>Értelmezése:</a:t>
            </a:r>
          </a:p>
          <a:p>
            <a:pPr eaLnBrk="1" hangingPunct="1"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 hőmérővel megmérjük előbb az 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, majd a 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 test hőmérsékletét.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Ha a hőmérő </a:t>
            </a: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ugyanazt mutatja</a:t>
            </a: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, akkor </a:t>
            </a:r>
          </a:p>
          <a:p>
            <a:pPr eaLnBrk="1" hangingPunct="1">
              <a:buFontTx/>
              <a:buNone/>
            </a:pP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 és </a:t>
            </a:r>
            <a:r>
              <a:rPr lang="hu-HU" altLang="en-US" sz="20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hu-HU" altLang="en-US" sz="2000">
                <a:solidFill>
                  <a:srgbClr val="000099"/>
                </a:solidFill>
                <a:latin typeface="Arial" panose="020B0604020202020204" pitchFamily="34" charset="0"/>
              </a:rPr>
              <a:t> hőmérséklete azonos. </a:t>
            </a:r>
          </a:p>
        </p:txBody>
      </p:sp>
      <p:sp>
        <p:nvSpPr>
          <p:cNvPr id="9220" name="Rectangle 9"/>
          <p:cNvSpPr txBox="1">
            <a:spLocks noChangeArrowheads="1"/>
          </p:cNvSpPr>
          <p:nvPr/>
        </p:nvSpPr>
        <p:spPr bwMode="auto">
          <a:xfrm>
            <a:off x="1258888" y="981075"/>
            <a:ext cx="720090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Ha az 	A test termikus egyensúlyban van a B testtel, és 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B termikus egyensúlyban van a C testtel, 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akkor 	A és C is termikus egyensúlyban vannak egymással.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341313" y="3104059"/>
            <a:ext cx="9144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Tanuláshoz:  	</a:t>
            </a:r>
            <a:r>
              <a:rPr lang="hu-HU" sz="2000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termikus egyensúlyról van szó, </a:t>
            </a:r>
          </a:p>
          <a:p>
            <a:pPr>
              <a:spcBef>
                <a:spcPct val="20000"/>
              </a:spcBef>
              <a:defRPr/>
            </a:pPr>
            <a:r>
              <a:rPr lang="hu-HU" sz="2000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		nem </a:t>
            </a:r>
            <a:r>
              <a:rPr lang="hu-HU" sz="2000" strike="sngStrike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termodinamikai egyensúlyról</a:t>
            </a:r>
            <a:r>
              <a:rPr lang="hu-HU" sz="2000" dirty="0" smtClean="0">
                <a:solidFill>
                  <a:srgbClr val="7030A0"/>
                </a:solidFill>
                <a:latin typeface="Arial" charset="0"/>
                <a:cs typeface="Arial" charset="0"/>
              </a:rPr>
              <a:t>!</a:t>
            </a:r>
          </a:p>
        </p:txBody>
      </p:sp>
      <p:sp>
        <p:nvSpPr>
          <p:cNvPr id="9222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5A78B3-AB06-491E-A22C-55737166C6D9}" type="slidenum">
              <a:rPr lang="hu-H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hu-HU" altLang="en-US" sz="1200" smtClean="0">
              <a:solidFill>
                <a:srgbClr val="898989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05485"/>
      </p:ext>
    </p:extLst>
  </p:cSld>
  <p:clrMapOvr>
    <a:masterClrMapping/>
  </p:clrMapOvr>
  <p:transition spd="slow" advTm="160475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4800"/>
            <a:ext cx="91440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A tökéletes gáz állapotegyenlete</a:t>
            </a: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0243" name="Rectangle 9"/>
          <p:cNvSpPr txBox="1">
            <a:spLocks noChangeArrowheads="1"/>
          </p:cNvSpPr>
          <p:nvPr/>
        </p:nvSpPr>
        <p:spPr bwMode="auto">
          <a:xfrm>
            <a:off x="36513" y="1052513"/>
            <a:ext cx="91440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	p V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=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 R T     </a:t>
            </a:r>
            <a:r>
              <a:rPr lang="hu-HU" altLang="en-US" sz="2000" i="1">
                <a:solidFill>
                  <a:srgbClr val="FF0000"/>
                </a:solidFill>
                <a:latin typeface="Arial" panose="020B0604020202020204" pitchFamily="34" charset="0"/>
              </a:rPr>
              <a:t>avagy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     p V</a:t>
            </a:r>
            <a:r>
              <a:rPr lang="hu-HU" altLang="en-US" sz="2000" i="1" baseline="-25000">
                <a:solidFill>
                  <a:srgbClr val="0000CC"/>
                </a:solidFill>
                <a:latin typeface="Arial" panose="020B0604020202020204" pitchFamily="34" charset="0"/>
              </a:rPr>
              <a:t>m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=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R T</a:t>
            </a:r>
          </a:p>
          <a:p>
            <a:pPr eaLnBrk="1" hangingPunct="1">
              <a:buFontTx/>
              <a:buNone/>
            </a:pPr>
            <a:endParaRPr lang="hu-HU" altLang="en-US" sz="2000" i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p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 	nyomás (Pa)</a:t>
            </a:r>
          </a:p>
          <a:p>
            <a:pPr eaLnBrk="1" hangingPunct="1">
              <a:buFontTx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V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	térfogat (m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anyagmennyiség (mol)</a:t>
            </a:r>
          </a:p>
          <a:p>
            <a:pPr eaLnBrk="1" hangingPunct="1">
              <a:buFontTx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T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hőmérséklet (K)</a:t>
            </a:r>
          </a:p>
          <a:p>
            <a:pPr eaLnBrk="1" hangingPunct="1">
              <a:buFontTx/>
              <a:buNone/>
            </a:pP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R	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gázállandó </a:t>
            </a:r>
            <a:r>
              <a:rPr lang="hu-HU" altLang="en-US" sz="2000" i="1">
                <a:solidFill>
                  <a:srgbClr val="0000CC"/>
                </a:solidFill>
                <a:latin typeface="Arial" panose="020B0604020202020204" pitchFamily="34" charset="0"/>
              </a:rPr>
              <a:t>R= 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8.314 J K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-1</a:t>
            </a: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 mol</a:t>
            </a:r>
            <a:r>
              <a:rPr lang="hu-HU" altLang="en-US" sz="2000" baseline="30000">
                <a:solidFill>
                  <a:srgbClr val="0000CC"/>
                </a:solidFill>
                <a:latin typeface="Arial" panose="020B0604020202020204" pitchFamily="34" charset="0"/>
              </a:rPr>
              <a:t>-1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0000CC"/>
                </a:solidFill>
                <a:latin typeface="Arial" panose="020B0604020202020204" pitchFamily="34" charset="0"/>
              </a:rPr>
              <a:t>	Regnault (rönyó) állandó 		</a:t>
            </a:r>
          </a:p>
        </p:txBody>
      </p:sp>
      <p:sp>
        <p:nvSpPr>
          <p:cNvPr id="7172" name="Rectangle 9"/>
          <p:cNvSpPr txBox="1">
            <a:spLocks noChangeArrowheads="1"/>
          </p:cNvSpPr>
          <p:nvPr/>
        </p:nvSpPr>
        <p:spPr bwMode="auto">
          <a:xfrm>
            <a:off x="107950" y="5084763"/>
            <a:ext cx="91440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hu-HU" sz="20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DEF:</a:t>
            </a:r>
            <a:r>
              <a:rPr lang="hu-HU" sz="2000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Azokat a képzeletbeli gázokat, amelyekre az általános gáztörvény pontosan érvényes, ideális vagy </a:t>
            </a:r>
            <a:r>
              <a:rPr lang="hu-HU" sz="2000" u="sng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tökéletes gázok</a:t>
            </a:r>
            <a:r>
              <a:rPr lang="hu-HU" sz="20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nak nevezzük.</a:t>
            </a:r>
          </a:p>
        </p:txBody>
      </p:sp>
      <p:sp>
        <p:nvSpPr>
          <p:cNvPr id="10245" name="Rectangle 9"/>
          <p:cNvSpPr txBox="1">
            <a:spLocks noChangeArrowheads="1"/>
          </p:cNvSpPr>
          <p:nvPr/>
        </p:nvSpPr>
        <p:spPr bwMode="auto">
          <a:xfrm>
            <a:off x="107950" y="4149725"/>
            <a:ext cx="91440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magas hőmérsékleten és nem túl nagy nyomáson</a:t>
            </a:r>
          </a:p>
          <a:p>
            <a:pPr eaLnBrk="1" hangingPunct="1">
              <a:buFontTx/>
              <a:buNone/>
            </a:pPr>
            <a:r>
              <a:rPr lang="hu-HU" altLang="en-US" sz="2000">
                <a:solidFill>
                  <a:srgbClr val="FF0000"/>
                </a:solidFill>
                <a:latin typeface="Arial" panose="020B0604020202020204" pitchFamily="34" charset="0"/>
              </a:rPr>
              <a:t>a tökéletes gáz állapotegyenlete általában jó közelítés. </a:t>
            </a:r>
            <a:endParaRPr lang="hu-HU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0246" name="Picture 4" descr="Henri-Victor Regnault (1810 - 1878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43000"/>
            <a:ext cx="20510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9"/>
          <p:cNvSpPr txBox="1">
            <a:spLocks noChangeArrowheads="1"/>
          </p:cNvSpPr>
          <p:nvPr/>
        </p:nvSpPr>
        <p:spPr bwMode="auto">
          <a:xfrm>
            <a:off x="5805488" y="3716338"/>
            <a:ext cx="3446462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Henri Victor Regnault </a:t>
            </a:r>
            <a:b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</a:br>
            <a:r>
              <a:rPr lang="hu-HU" altLang="en-US" sz="1600">
                <a:solidFill>
                  <a:srgbClr val="0000CC"/>
                </a:solidFill>
                <a:latin typeface="Arial" panose="020B0604020202020204" pitchFamily="34" charset="0"/>
              </a:rPr>
              <a:t>	(1810-1878)	          francia vegyész</a:t>
            </a:r>
          </a:p>
        </p:txBody>
      </p:sp>
      <p:sp>
        <p:nvSpPr>
          <p:cNvPr id="10248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546A44-423C-4A98-B15F-EB3F44FEA232}" type="slidenum">
              <a:rPr lang="hu-H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hu-HU" altLang="en-US" sz="1200" smtClean="0">
              <a:solidFill>
                <a:srgbClr val="898989"/>
              </a:solidFill>
            </a:endParaRPr>
          </a:p>
        </p:txBody>
      </p:sp>
      <p:pic>
        <p:nvPicPr>
          <p:cNvPr id="10249" name="Picture 12" descr="http://upload.wikimedia.org/wikipedia/commons/0/02/Savants_tour_eiffel_face_champ_ma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795963"/>
            <a:ext cx="281559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zis 10"/>
          <p:cNvSpPr/>
          <p:nvPr/>
        </p:nvSpPr>
        <p:spPr>
          <a:xfrm>
            <a:off x="3132138" y="5949950"/>
            <a:ext cx="1944687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626188"/>
      </p:ext>
    </p:extLst>
  </p:cSld>
  <p:clrMapOvr>
    <a:masterClrMapping/>
  </p:clrMapOvr>
  <p:transition spd="slow" advTm="15907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 descr="http://upload.wikimedia.org/wikipedia/commons/5/51/Eiffel_Tower_%2872_names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098550"/>
            <a:ext cx="64230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20650"/>
            <a:ext cx="91440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800" b="1" kern="0" dirty="0">
                <a:solidFill>
                  <a:srgbClr val="CC0099"/>
                </a:solidFill>
                <a:latin typeface="Arial" pitchFamily="34" charset="0"/>
              </a:rPr>
              <a:t>72 név az Eiffel-torony oldalán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000" kern="0" dirty="0">
                <a:solidFill>
                  <a:srgbClr val="0000CC"/>
                </a:solidFill>
                <a:latin typeface="Arial" pitchFamily="34" charset="0"/>
              </a:rPr>
              <a:t>http://en.wikipedia.org/wiki/List_of_the_72_names_on_the_Eiffel_Tower</a:t>
            </a:r>
          </a:p>
          <a:p>
            <a:pPr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hu-HU" sz="2800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1268" name="Rectangle 9"/>
          <p:cNvSpPr txBox="1">
            <a:spLocks noChangeAspect="1" noChangeArrowheads="1"/>
          </p:cNvSpPr>
          <p:nvPr/>
        </p:nvSpPr>
        <p:spPr bwMode="auto">
          <a:xfrm>
            <a:off x="3059113" y="4894263"/>
            <a:ext cx="3000375" cy="358775"/>
          </a:xfrm>
          <a:prstGeom prst="rect">
            <a:avLst/>
          </a:prstGeom>
          <a:noFill/>
          <a:ln w="6350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2" name="Dia számának helye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49406C-BCC1-4947-9A1D-06B7E8B6FF99}" type="slidenum">
              <a:rPr lang="hu-H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hu-HU" altLang="en-US" sz="1200" smtClean="0">
              <a:solidFill>
                <a:srgbClr val="898989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77851"/>
      </p:ext>
    </p:extLst>
  </p:cSld>
  <p:clrMapOvr>
    <a:masterClrMapping/>
  </p:clrMapOvr>
  <p:transition spd="slow" advTm="5775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1.7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854</Words>
  <Application>Microsoft Office PowerPoint</Application>
  <PresentationFormat>On-screen Show (4:3)</PresentationFormat>
  <Paragraphs>206</Paragraphs>
  <Slides>18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Algerian</vt:lpstr>
      <vt:lpstr>Arial</vt:lpstr>
      <vt:lpstr>Calibri</vt:lpstr>
      <vt:lpstr>Symbol</vt:lpstr>
      <vt:lpstr>Office-téma</vt:lpstr>
      <vt:lpstr>Equation</vt:lpstr>
      <vt:lpstr>Picture</vt:lpstr>
      <vt:lpstr>Ideális gáz és reális gázok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Ideális gáz és reális gázok</dc:title>
  <dc:creator>Turányi</dc:creator>
  <cp:lastModifiedBy>Lenovo</cp:lastModifiedBy>
  <cp:revision>45</cp:revision>
  <cp:lastPrinted>2013-02-10T15:51:40Z</cp:lastPrinted>
  <dcterms:created xsi:type="dcterms:W3CDTF">2012-11-02T06:34:35Z</dcterms:created>
  <dcterms:modified xsi:type="dcterms:W3CDTF">2020-05-30T15:26:20Z</dcterms:modified>
</cp:coreProperties>
</file>