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34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31" r:id="rId11"/>
    <p:sldId id="291" r:id="rId12"/>
  </p:sldIdLst>
  <p:sldSz cx="9144000" cy="6858000" type="screen4x3"/>
  <p:notesSz cx="7315200" cy="96012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00CC"/>
    <a:srgbClr val="800000"/>
    <a:srgbClr val="0000CC"/>
    <a:srgbClr val="660066"/>
    <a:srgbClr val="FF6600"/>
    <a:srgbClr val="0099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4660"/>
  </p:normalViewPr>
  <p:slideViewPr>
    <p:cSldViewPr>
      <p:cViewPr varScale="1">
        <p:scale>
          <a:sx n="89" d="100"/>
          <a:sy n="89" d="100"/>
        </p:scale>
        <p:origin x="1253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image" Target="../media/image13.wmf"/><Relationship Id="rId4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1B2A9FF0-605E-449A-8DDB-89422209A355}" type="datetimeFigureOut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F0E8F-5075-45D4-A850-836EAC0F80A7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60777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cs typeface="Arial" charset="0"/>
              </a:defRPr>
            </a:lvl1pPr>
          </a:lstStyle>
          <a:p>
            <a:pPr>
              <a:defRPr/>
            </a:pPr>
            <a:fld id="{3970B16C-C176-445C-8620-18E5EE0F9929}" type="datetimeFigureOut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526A8707-A3F7-438C-8DFB-437B8D0E317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805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76176-FBFB-4CFE-B037-178C689F2D10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D84B5-9522-4B4B-A2EB-7CFD68B84C9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0493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64411-5899-48C6-85F0-32551F91AB8F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7267C-5DAB-4EE5-8580-FDC6C0F34965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57260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2B2FC-0CF0-48B9-A715-348095E71DAA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7BF61-110B-47F5-8571-618695135DE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02779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C09A4-59C7-4064-A7B7-A1C3772B3C23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B6EDD-81D0-4D1E-8E5E-2DDA2DF7CEDB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76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E35A9-5B04-4E45-91B4-7D05F525A43D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6A8BB-1547-470C-AE42-1B413893F3B0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6540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63DCC-B3F5-40E3-A41B-32E7A1AAC1A9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DD5C3-E0F5-43FF-A533-16A09D7741F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5936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EDACB-34E7-4A1E-84FD-7E95F47811E6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C3393-A82F-48F7-AE3A-F7533105D3D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8499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B6BEA-EDCF-4C5E-BB13-0EF00C56444E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733A2-737E-4F18-A7FC-9546A129C959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3003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5EFFC-DF44-45DA-A1DE-3C43AEF6FF90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7A849-0769-4E0C-AFCE-91DF0C80D03C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4235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D5FE9-C393-4946-85C1-A4A24FFFAD24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93B3C-1BDA-497A-B8F2-1D176068751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5728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B7F40-0547-4C28-86DF-C0FCA83451C3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B7F20-F9D4-4AE7-8F21-525C96CDF165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1210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9C9B42-A766-4847-8264-5C1D969FEE3A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E683BB8-BEA1-4DD7-AE94-E08E36C4A995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3.m4a"/><Relationship Id="rId7" Type="http://schemas.openxmlformats.org/officeDocument/2006/relationships/image" Target="../media/image5.wmf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openxmlformats.org/officeDocument/2006/relationships/image" Target="../media/image7.wmf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11.wmf"/><Relationship Id="rId3" Type="http://schemas.microsoft.com/office/2007/relationships/media" Target="../media/media5.m4a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wmf"/><Relationship Id="rId4" Type="http://schemas.openxmlformats.org/officeDocument/2006/relationships/audio" Target="../media/media5.m4a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9.bin"/><Relationship Id="rId3" Type="http://schemas.microsoft.com/office/2007/relationships/media" Target="../media/media6.m4a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4.wmf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8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image" Target="../media/image9.wmf"/><Relationship Id="rId4" Type="http://schemas.openxmlformats.org/officeDocument/2006/relationships/audio" Target="../media/media6.m4a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microsoft.com/office/2007/relationships/media" Target="../media/media7.m4a"/><Relationship Id="rId7" Type="http://schemas.openxmlformats.org/officeDocument/2006/relationships/oleObject" Target="../embeddings/oleObject10.bin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jpeg"/><Relationship Id="rId4" Type="http://schemas.openxmlformats.org/officeDocument/2006/relationships/audio" Target="../media/media7.m4a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audio" Target="../media/media8.m4a"/><Relationship Id="rId7" Type="http://schemas.openxmlformats.org/officeDocument/2006/relationships/image" Target="../media/image19.wmf"/><Relationship Id="rId2" Type="http://schemas.microsoft.com/office/2007/relationships/media" Target="../media/media8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9925"/>
            <a:ext cx="9144000" cy="2327275"/>
          </a:xfrm>
        </p:spPr>
        <p:txBody>
          <a:bodyPr/>
          <a:lstStyle/>
          <a:p>
            <a:pPr eaLnBrk="1" hangingPunct="1"/>
            <a:r>
              <a:rPr lang="hu-HU" altLang="en-US" sz="3200" b="1" smtClean="0">
                <a:solidFill>
                  <a:srgbClr val="C00000"/>
                </a:solidFill>
                <a:latin typeface="Arial" panose="020B0604020202020204" pitchFamily="34" charset="0"/>
              </a:rPr>
              <a:t>Transzportjelenségek</a:t>
            </a:r>
            <a:endParaRPr lang="en-GB" altLang="en-US" sz="2000" b="1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7" descr="c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6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5388" y="5805488"/>
            <a:ext cx="6400800" cy="863600"/>
          </a:xfrm>
        </p:spPr>
        <p:txBody>
          <a:bodyPr/>
          <a:lstStyle/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Turányi Tamás </a:t>
            </a:r>
          </a:p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ELTE Kémiai Intézet</a:t>
            </a:r>
            <a:endParaRPr lang="en-GB" altLang="en-US" sz="2000" b="1" smtClean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423988" y="3197225"/>
            <a:ext cx="63881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800" b="1" dirty="0">
                <a:solidFill>
                  <a:srgbClr val="0000CC"/>
                </a:solidFill>
              </a:rPr>
              <a:t>Fizikai kémia előadások biológusoknak  </a:t>
            </a:r>
            <a:r>
              <a:rPr lang="hu-HU" altLang="en-US" sz="2800" b="1" dirty="0" smtClean="0">
                <a:solidFill>
                  <a:srgbClr val="0000CC"/>
                </a:solidFill>
              </a:rPr>
              <a:t>7.</a:t>
            </a:r>
            <a:endParaRPr lang="hu-HU" altLang="en-US" sz="2800" b="1" dirty="0">
              <a:solidFill>
                <a:srgbClr val="0000CC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88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Internetes források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433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0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1" name="Szövegdoboz 8"/>
          <p:cNvSpPr txBox="1">
            <a:spLocks noChangeArrowheads="1"/>
          </p:cNvSpPr>
          <p:nvPr/>
        </p:nvSpPr>
        <p:spPr bwMode="auto">
          <a:xfrm>
            <a:off x="79375" y="1412875"/>
            <a:ext cx="6338888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Adolf Fick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http://de.wikipedia.org/wiki/Adolf_Fick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Fick's laws of diffusion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http://en.wikipedia.org/wiki/Fick%27s_law_of_diffusion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Lars Onsager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http://hu.wikipedia.org/wiki/Lars_Onsager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Charles Soret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http://en.wikipedia.org/wiki/Charles_Soret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16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4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C00000"/>
                </a:solidFill>
                <a:latin typeface="Arial" panose="020B0604020202020204" pitchFamily="34" charset="0"/>
              </a:rPr>
              <a:t>Transzportjelenségek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0000CC"/>
                </a:solidFill>
                <a:latin typeface="Arial" panose="020B0604020202020204" pitchFamily="34" charset="0"/>
              </a:rPr>
              <a:t>téma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6600" b="1">
                <a:solidFill>
                  <a:srgbClr val="C00000"/>
                </a:solidFill>
                <a:latin typeface="Algerian" panose="04020705040A02060702" pitchFamily="82" charset="0"/>
              </a:rPr>
              <a:t>vége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0E64F7-BF43-4E71-8B1B-3506180BB6F7}" type="slidenum">
              <a:rPr lang="hu-HU" altLang="en-US">
                <a:solidFill>
                  <a:srgbClr val="898989"/>
                </a:solidFill>
              </a:rPr>
              <a:pPr eaLnBrk="1" hangingPunct="1"/>
              <a:t>11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5364" name="Picture 6" descr="http://www.signsforhomes.co.uk/_ui/images/vintage_signs/vintage_brass_the_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644900"/>
            <a:ext cx="47339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78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Diffúzió, 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konvekció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, anyagforrás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8" name="Téglalap 4"/>
          <p:cNvSpPr>
            <a:spLocks noChangeArrowheads="1"/>
          </p:cNvSpPr>
          <p:nvPr/>
        </p:nvSpPr>
        <p:spPr bwMode="auto">
          <a:xfrm>
            <a:off x="322263" y="730250"/>
            <a:ext cx="8353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diffúzió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egy anyag vándorlása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 magasabb koncentrációjú helyről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az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alacsonyabb koncentrációjú hely felé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 közeg makroszkopikus áramlása nélkül</a:t>
            </a:r>
            <a:endParaRPr lang="hu-HU" altLang="en-US" sz="200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B1D69E-6B3A-42A8-A4DF-CCF495CB9EC8}" type="slidenum">
              <a:rPr lang="hu-HU" altLang="en-US">
                <a:solidFill>
                  <a:srgbClr val="898989"/>
                </a:solidFill>
              </a:rPr>
              <a:pPr eaLnBrk="1" hangingPunct="1"/>
              <a:t>2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3080" name="Téglalap 4"/>
          <p:cNvSpPr>
            <a:spLocks noChangeArrowheads="1"/>
          </p:cNvSpPr>
          <p:nvPr/>
        </p:nvSpPr>
        <p:spPr bwMode="auto">
          <a:xfrm>
            <a:off x="322263" y="3689350"/>
            <a:ext cx="8353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 dirty="0">
                <a:solidFill>
                  <a:srgbClr val="800000"/>
                </a:solidFill>
                <a:latin typeface="Arial" panose="020B0604020202020204" pitchFamily="34" charset="0"/>
              </a:rPr>
              <a:t>anyagok </a:t>
            </a:r>
            <a:r>
              <a:rPr lang="en-GB" altLang="en-US" sz="2000" u="sng" dirty="0" err="1">
                <a:solidFill>
                  <a:srgbClr val="800000"/>
                </a:solidFill>
                <a:latin typeface="Arial" panose="020B0604020202020204" pitchFamily="34" charset="0"/>
              </a:rPr>
              <a:t>forrás</a:t>
            </a:r>
            <a:r>
              <a:rPr lang="hu-HU" altLang="en-US" sz="2000" u="sng" dirty="0">
                <a:solidFill>
                  <a:srgbClr val="800000"/>
                </a:solidFill>
                <a:latin typeface="Arial" panose="020B0604020202020204" pitchFamily="34" charset="0"/>
              </a:rPr>
              <a:t>a és nyelői</a:t>
            </a: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:</a:t>
            </a:r>
            <a:b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anyag </a:t>
            </a:r>
            <a:r>
              <a:rPr lang="hu-HU" altLang="en-US" sz="2000" dirty="0" smtClean="0">
                <a:solidFill>
                  <a:srgbClr val="800000"/>
                </a:solidFill>
                <a:latin typeface="Arial" panose="020B0604020202020204" pitchFamily="34" charset="0"/>
              </a:rPr>
              <a:t>megjelenése/eltűnése </a:t>
            </a: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egy rendszerben, </a:t>
            </a:r>
            <a:r>
              <a:rPr lang="hu-HU" altLang="en-US" sz="2000" dirty="0" smtClean="0">
                <a:solidFill>
                  <a:srgbClr val="800000"/>
                </a:solidFill>
                <a:latin typeface="Arial" panose="020B0604020202020204" pitchFamily="34" charset="0"/>
              </a:rPr>
              <a:t/>
            </a:r>
            <a:br>
              <a:rPr lang="hu-HU" altLang="en-US" sz="2000" dirty="0" smtClean="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 dirty="0" smtClean="0">
                <a:solidFill>
                  <a:srgbClr val="800000"/>
                </a:solidFill>
                <a:latin typeface="Arial" panose="020B0604020202020204" pitchFamily="34" charset="0"/>
              </a:rPr>
              <a:t>például </a:t>
            </a:r>
            <a:r>
              <a:rPr lang="en-GB" altLang="en-US" sz="2000" dirty="0" err="1">
                <a:solidFill>
                  <a:srgbClr val="800000"/>
                </a:solidFill>
                <a:latin typeface="Arial" panose="020B0604020202020204" pitchFamily="34" charset="0"/>
              </a:rPr>
              <a:t>kémiai</a:t>
            </a:r>
            <a:r>
              <a:rPr lang="en-GB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800000"/>
                </a:solidFill>
                <a:latin typeface="Arial" panose="020B0604020202020204" pitchFamily="34" charset="0"/>
              </a:rPr>
              <a:t>reakciók</a:t>
            </a: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 miatt</a:t>
            </a:r>
            <a:r>
              <a:rPr lang="en-GB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endParaRPr lang="hu-HU" altLang="en-US" sz="2000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 </a:t>
            </a:r>
            <a:endParaRPr lang="hu-HU" altLang="en-US" sz="2000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 dirty="0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GB" altLang="en-US" sz="2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x,c,t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egységnyi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térfogatban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időegység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keletkező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vagy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eltűnő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anyagmennyiség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lang="hu-HU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6152" name="Picture 12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4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églalap 4"/>
          <p:cNvSpPr>
            <a:spLocks noChangeArrowheads="1"/>
          </p:cNvSpPr>
          <p:nvPr/>
        </p:nvSpPr>
        <p:spPr bwMode="auto">
          <a:xfrm>
            <a:off x="250825" y="5757863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következőkben az egyszerűség kedvéért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folyamatokat csak az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-koordináta mentén vizsgáljuk.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Hasonló eredményeket kapnánk 2 illetve 3 térbeli dimenzióban is.</a:t>
            </a:r>
          </a:p>
        </p:txBody>
      </p:sp>
      <p:pic>
        <p:nvPicPr>
          <p:cNvPr id="6156" name="Picture 14" descr="File:DiffusionMicroMacro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787400"/>
            <a:ext cx="3429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églalap 4"/>
          <p:cNvSpPr>
            <a:spLocks noChangeArrowheads="1"/>
          </p:cNvSpPr>
          <p:nvPr/>
        </p:nvSpPr>
        <p:spPr bwMode="auto">
          <a:xfrm>
            <a:off x="322263" y="2363788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konvekció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egy anyag vándorlása,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mert a 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közeg makroszkopikus áramlása 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/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magával sodorja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260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80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Diffúziós áramsűrűség  - 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Fick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I. törvénye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6" name="Téglalap 4"/>
          <p:cNvSpPr>
            <a:spLocks noChangeArrowheads="1"/>
          </p:cNvSpPr>
          <p:nvPr/>
        </p:nvSpPr>
        <p:spPr bwMode="auto">
          <a:xfrm>
            <a:off x="107950" y="690563"/>
            <a:ext cx="83534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 pitchFamily="34" charset="0"/>
              </a:rPr>
              <a:t>DEF</a:t>
            </a:r>
            <a:r>
              <a:rPr lang="en-GB" sz="20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diffúziós</a:t>
            </a:r>
            <a:r>
              <a:rPr lang="en-GB" sz="2000" u="sng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áramsűrűség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az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az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anyagmennyiség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,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amely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a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 diffúzió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irányára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 smtClean="0">
                <a:solidFill>
                  <a:srgbClr val="800000"/>
                </a:solidFill>
                <a:latin typeface="Arial" pitchFamily="34" charset="0"/>
              </a:rPr>
              <a:t>merőleges</a:t>
            </a:r>
            <a:r>
              <a:rPr lang="en-GB" sz="2000" dirty="0" smtClean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egységnyi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 smtClean="0">
                <a:solidFill>
                  <a:srgbClr val="800000"/>
                </a:solidFill>
                <a:latin typeface="Arial" pitchFamily="34" charset="0"/>
              </a:rPr>
              <a:t>felületen</a:t>
            </a:r>
            <a:r>
              <a:rPr lang="hu-HU" sz="2000" dirty="0" smtClean="0">
                <a:solidFill>
                  <a:srgbClr val="800000"/>
                </a:solidFill>
                <a:latin typeface="Arial" pitchFamily="34" charset="0"/>
              </a:rPr>
              <a:t>,</a:t>
            </a:r>
            <a:r>
              <a:rPr lang="en-GB" sz="2000" dirty="0" smtClean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időegység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alatt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áthalad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/>
            </a:r>
            <a:br>
              <a:rPr lang="hu-HU" sz="2000" dirty="0">
                <a:solidFill>
                  <a:srgbClr val="800000"/>
                </a:solidFill>
                <a:latin typeface="Arial" pitchFamily="34" charset="0"/>
              </a:rPr>
            </a:b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[mol m</a:t>
            </a:r>
            <a:r>
              <a:rPr lang="hu-HU" sz="2000" baseline="30000" dirty="0">
                <a:solidFill>
                  <a:srgbClr val="800000"/>
                </a:solidFill>
                <a:latin typeface="Arial" pitchFamily="34" charset="0"/>
              </a:rPr>
              <a:t>-2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 s</a:t>
            </a:r>
            <a:r>
              <a:rPr lang="hu-HU" sz="2000" baseline="30000" dirty="0">
                <a:solidFill>
                  <a:srgbClr val="800000"/>
                </a:solidFill>
                <a:latin typeface="Arial" pitchFamily="34" charset="0"/>
              </a:rPr>
              <a:t>-1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]</a:t>
            </a:r>
            <a:endParaRPr lang="hu-H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latin typeface="Arial" pitchFamily="34" charset="0"/>
              </a:rPr>
              <a:t> 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 pitchFamily="34" charset="0"/>
              </a:rPr>
              <a:t>TV  </a:t>
            </a:r>
            <a:r>
              <a:rPr lang="en-GB" sz="2000" u="sng" dirty="0">
                <a:solidFill>
                  <a:srgbClr val="800000"/>
                </a:solidFill>
                <a:latin typeface="Arial" pitchFamily="34" charset="0"/>
              </a:rPr>
              <a:t>Fick I.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törvénye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: a </a:t>
            </a:r>
            <a:r>
              <a:rPr lang="en-GB" sz="2000" i="1" dirty="0" err="1">
                <a:solidFill>
                  <a:srgbClr val="800000"/>
                </a:solidFill>
                <a:latin typeface="Arial" pitchFamily="34" charset="0"/>
              </a:rPr>
              <a:t>J</a:t>
            </a:r>
            <a:r>
              <a:rPr lang="en-GB" sz="2000" baseline="-25000" dirty="0" err="1">
                <a:solidFill>
                  <a:srgbClr val="800000"/>
                </a:solidFill>
                <a:latin typeface="Arial" pitchFamily="34" charset="0"/>
              </a:rPr>
              <a:t>d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diffúziós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áramsűrűség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arányos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a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diffundáló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anyag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koncentrációjának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térbeli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gradiensével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:</a:t>
            </a:r>
            <a:endParaRPr lang="hu-H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latin typeface="Arial" pitchFamily="34" charset="0"/>
              </a:rPr>
              <a:t> 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b="1" dirty="0">
                <a:latin typeface="Arial" pitchFamily="34" charset="0"/>
              </a:rPr>
              <a:t>	</a:t>
            </a:r>
            <a:endParaRPr lang="hu-HU" sz="2000" b="1" dirty="0"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b="1" dirty="0">
                <a:latin typeface="Arial" pitchFamily="34" charset="0"/>
              </a:rPr>
              <a:t>	 	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latin typeface="Arial" pitchFamily="34" charset="0"/>
              </a:rPr>
              <a:t> 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 pitchFamily="34" charset="0"/>
              </a:rPr>
              <a:t>DEF</a:t>
            </a:r>
            <a:r>
              <a:rPr lang="hu-HU" sz="2000" dirty="0">
                <a:latin typeface="Arial" pitchFamily="34" charset="0"/>
              </a:rPr>
              <a:t> 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a </a:t>
            </a:r>
            <a:r>
              <a:rPr lang="en-GB" sz="2000" i="1" dirty="0">
                <a:solidFill>
                  <a:srgbClr val="800000"/>
                </a:solidFill>
                <a:latin typeface="Arial" pitchFamily="34" charset="0"/>
              </a:rPr>
              <a:t>D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 &gt; 0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arányossági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tényező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a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diffúziós</a:t>
            </a:r>
            <a:r>
              <a:rPr lang="en-GB" sz="2000" u="sng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együttható</a:t>
            </a:r>
            <a:endParaRPr lang="hu-H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endParaRPr lang="hu-HU" sz="2000" u="sng" dirty="0">
              <a:latin typeface="Arial" pitchFamily="34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n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egatív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előjel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re azért van szükség, mert</a:t>
            </a:r>
            <a:r>
              <a:rPr lang="hu-HU" sz="2000" i="1" dirty="0">
                <a:solidFill>
                  <a:srgbClr val="0000CC"/>
                </a:solidFill>
                <a:latin typeface="Arial" pitchFamily="34" charset="0"/>
              </a:rPr>
              <a:t/>
            </a:r>
            <a:br>
              <a:rPr lang="hu-HU" sz="2000" i="1" dirty="0">
                <a:solidFill>
                  <a:srgbClr val="0000CC"/>
                </a:solidFill>
                <a:latin typeface="Arial" pitchFamily="34" charset="0"/>
              </a:rPr>
            </a:br>
            <a:r>
              <a:rPr lang="hu-HU" sz="2000" i="1" dirty="0" err="1">
                <a:solidFill>
                  <a:srgbClr val="0000CC"/>
                </a:solidFill>
                <a:latin typeface="Arial" pitchFamily="34" charset="0"/>
              </a:rPr>
              <a:t>J</a:t>
            </a:r>
            <a:r>
              <a:rPr lang="hu-HU" sz="2000" i="1" baseline="-25000" dirty="0" err="1">
                <a:solidFill>
                  <a:srgbClr val="0000CC"/>
                </a:solidFill>
                <a:latin typeface="Arial" pitchFamily="34" charset="0"/>
              </a:rPr>
              <a:t>d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      pozitív, </a:t>
            </a:r>
            <a:br>
              <a:rPr lang="hu-HU" sz="2000" dirty="0">
                <a:solidFill>
                  <a:srgbClr val="0000CC"/>
                </a:solidFill>
                <a:latin typeface="Arial" pitchFamily="34" charset="0"/>
              </a:rPr>
            </a:br>
            <a:r>
              <a:rPr lang="en-GB" sz="2000" dirty="0">
                <a:solidFill>
                  <a:srgbClr val="0000CC"/>
                </a:solidFill>
                <a:latin typeface="Arial" pitchFamily="34" charset="0"/>
                <a:sym typeface="Symbol"/>
              </a:rPr>
              <a:t></a:t>
            </a:r>
            <a:r>
              <a:rPr lang="hu-HU" sz="2000" i="1" dirty="0">
                <a:solidFill>
                  <a:srgbClr val="0000CC"/>
                </a:solidFill>
                <a:latin typeface="Arial" pitchFamily="34" charset="0"/>
              </a:rPr>
              <a:t>c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/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  <a:sym typeface="Symbol"/>
              </a:rPr>
              <a:t></a:t>
            </a:r>
            <a:r>
              <a:rPr lang="hu-HU" sz="2000" i="1" dirty="0">
                <a:solidFill>
                  <a:srgbClr val="0000CC"/>
                </a:solidFill>
                <a:latin typeface="Arial" pitchFamily="34" charset="0"/>
              </a:rPr>
              <a:t>x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 negatív (csökken a koncentráció </a:t>
            </a:r>
            <a:r>
              <a:rPr lang="hu-HU" sz="2000" dirty="0" err="1">
                <a:solidFill>
                  <a:srgbClr val="0000CC"/>
                </a:solidFill>
                <a:latin typeface="Arial" pitchFamily="34" charset="0"/>
              </a:rPr>
              <a:t>jobbfelé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)</a:t>
            </a:r>
            <a:br>
              <a:rPr lang="hu-HU" sz="2000" dirty="0">
                <a:solidFill>
                  <a:srgbClr val="0000CC"/>
                </a:solidFill>
                <a:latin typeface="Arial" pitchFamily="34" charset="0"/>
              </a:rPr>
            </a:br>
            <a:r>
              <a:rPr lang="hu-HU" sz="2000" i="1" dirty="0">
                <a:solidFill>
                  <a:srgbClr val="0000CC"/>
                </a:solidFill>
                <a:latin typeface="Arial" pitchFamily="34" charset="0"/>
              </a:rPr>
              <a:t>D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       pozitív (így definiáltuk)</a:t>
            </a: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endParaRPr lang="hu-HU" sz="2000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endParaRPr lang="hu-HU" sz="2000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pitchFamily="34" charset="0"/>
                <a:sym typeface="Symbol"/>
              </a:rPr>
              <a:t>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  <a:sym typeface="Symbol"/>
              </a:rPr>
              <a:t> 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a 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diffúzió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a 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csökkenő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koncentráció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irányába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megy 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</a:t>
            </a:r>
            <a:endParaRPr lang="hu-HU" sz="20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0E1530-3834-4400-82B4-95CC8AE680B4}" type="slidenum">
              <a:rPr lang="hu-HU" altLang="en-US">
                <a:solidFill>
                  <a:srgbClr val="898989"/>
                </a:solidFill>
              </a:rPr>
              <a:pPr eaLnBrk="1" hangingPunct="1"/>
              <a:t>3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7175" name="Téglalap 4"/>
          <p:cNvSpPr>
            <a:spLocks noChangeArrowheads="1"/>
          </p:cNvSpPr>
          <p:nvPr/>
        </p:nvSpPr>
        <p:spPr bwMode="auto">
          <a:xfrm>
            <a:off x="5292725" y="5026025"/>
            <a:ext cx="3816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Adolf Eugen Fick (1829-1901)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német orvos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FF0000"/>
                </a:solidFill>
                <a:latin typeface="Arial" panose="020B0604020202020204" pitchFamily="34" charset="0"/>
              </a:rPr>
              <a:t>(nem ő találta fel a kontaktlencsét!)</a:t>
            </a:r>
            <a:endParaRPr lang="en-US" altLang="en-US" sz="1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176" name="Picture 12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4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7180" name="Objektum 3"/>
          <p:cNvGraphicFramePr>
            <a:graphicFrameLocks noChangeAspect="1"/>
          </p:cNvGraphicFramePr>
          <p:nvPr/>
        </p:nvGraphicFramePr>
        <p:xfrm>
          <a:off x="2443163" y="2781300"/>
          <a:ext cx="16240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6" imgW="812447" imgH="431613" progId="Equation.3">
                  <p:embed/>
                </p:oleObj>
              </mc:Choice>
              <mc:Fallback>
                <p:oleObj name="Equation" r:id="rId6" imgW="812447" imgH="431613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2781300"/>
                        <a:ext cx="162401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81" name="Picture 6" descr="http://upload.wikimedia.org/wikipedia/commons/thumb/b/b3/Adolf_Fick_8bit_korr_klein1.jpg/200px-Adolf_Fick_8bit_korr_klein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2446338"/>
            <a:ext cx="1905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6693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Konvekciós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áramsűrűség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423A79-F7DA-4947-BE32-91A16EA218EE}" type="slidenum">
              <a:rPr lang="hu-HU" altLang="en-US">
                <a:solidFill>
                  <a:srgbClr val="898989"/>
                </a:solidFill>
              </a:rPr>
              <a:pPr eaLnBrk="1" hangingPunct="1"/>
              <a:t>4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8198" name="Picture 12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4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6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8202" name="Objektum 3"/>
          <p:cNvGraphicFramePr>
            <a:graphicFrameLocks noChangeAspect="1"/>
          </p:cNvGraphicFramePr>
          <p:nvPr/>
        </p:nvGraphicFramePr>
        <p:xfrm>
          <a:off x="1149350" y="4314825"/>
          <a:ext cx="11906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6" imgW="1016000" imgH="342900" progId="Equation.3">
                  <p:embed/>
                </p:oleObj>
              </mc:Choice>
              <mc:Fallback>
                <p:oleObj name="Equation" r:id="rId6" imgW="1016000" imgH="3429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" y="4314825"/>
                        <a:ext cx="1190625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3" name="Picture 15" descr="http://www.physics.arizona.edu/%7Ethews/reu/convection1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500438"/>
            <a:ext cx="42862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églalap 4"/>
          <p:cNvSpPr>
            <a:spLocks noChangeArrowheads="1"/>
          </p:cNvSpPr>
          <p:nvPr/>
        </p:nvSpPr>
        <p:spPr bwMode="auto">
          <a:xfrm>
            <a:off x="250825" y="665163"/>
            <a:ext cx="8353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 pitchFamily="34" charset="0"/>
              </a:rPr>
              <a:t>DEF</a:t>
            </a:r>
            <a:r>
              <a:rPr lang="en-GB" sz="20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hu-HU" sz="2000" u="sng" dirty="0" err="1">
                <a:solidFill>
                  <a:srgbClr val="800000"/>
                </a:solidFill>
                <a:latin typeface="Arial" pitchFamily="34" charset="0"/>
              </a:rPr>
              <a:t>konvekciós</a:t>
            </a:r>
            <a:r>
              <a:rPr lang="en-GB" sz="2000" u="sng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áramsűrűség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az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az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anyagmennyiség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,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amely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a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z áramlás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irányára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 smtClean="0">
                <a:solidFill>
                  <a:srgbClr val="800000"/>
                </a:solidFill>
                <a:latin typeface="Arial" pitchFamily="34" charset="0"/>
              </a:rPr>
              <a:t>merőleges</a:t>
            </a:r>
            <a:r>
              <a:rPr lang="en-GB" sz="2000" dirty="0" smtClean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egységnyi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 smtClean="0">
                <a:solidFill>
                  <a:srgbClr val="800000"/>
                </a:solidFill>
                <a:latin typeface="Arial" pitchFamily="34" charset="0"/>
              </a:rPr>
              <a:t>felületen</a:t>
            </a:r>
            <a:r>
              <a:rPr lang="hu-HU" sz="2000" dirty="0" smtClean="0">
                <a:solidFill>
                  <a:srgbClr val="800000"/>
                </a:solidFill>
                <a:latin typeface="Arial" pitchFamily="34" charset="0"/>
              </a:rPr>
              <a:t>,</a:t>
            </a:r>
            <a:r>
              <a:rPr lang="en-GB" sz="2000" dirty="0" smtClean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időegység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alatt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áthalad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/>
            </a:r>
            <a:br>
              <a:rPr lang="hu-HU" sz="2000" dirty="0">
                <a:solidFill>
                  <a:srgbClr val="800000"/>
                </a:solidFill>
                <a:latin typeface="Arial" pitchFamily="34" charset="0"/>
              </a:rPr>
            </a:b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[mol m</a:t>
            </a:r>
            <a:r>
              <a:rPr lang="hu-HU" sz="2000" baseline="30000" dirty="0">
                <a:solidFill>
                  <a:srgbClr val="800000"/>
                </a:solidFill>
                <a:latin typeface="Arial" pitchFamily="34" charset="0"/>
              </a:rPr>
              <a:t>-2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 s</a:t>
            </a:r>
            <a:r>
              <a:rPr lang="hu-HU" sz="2000" baseline="30000" dirty="0">
                <a:solidFill>
                  <a:srgbClr val="800000"/>
                </a:solidFill>
                <a:latin typeface="Arial" pitchFamily="34" charset="0"/>
              </a:rPr>
              <a:t>-1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]</a:t>
            </a:r>
            <a:endParaRPr lang="hu-H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latin typeface="Arial" pitchFamily="34" charset="0"/>
              </a:rPr>
              <a:t> 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076" name="Téglalap 4"/>
          <p:cNvSpPr>
            <a:spLocks noChangeArrowheads="1"/>
          </p:cNvSpPr>
          <p:nvPr/>
        </p:nvSpPr>
        <p:spPr bwMode="auto">
          <a:xfrm>
            <a:off x="322263" y="1844675"/>
            <a:ext cx="8353425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Ha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az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áramló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közeg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sebessége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GB" sz="2000" i="1" baseline="-25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x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akkor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időegység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alatt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az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áramlás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irányára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merőleges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egységnyi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felületen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annyi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anyagmennyiség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halad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át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amely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GB" sz="2000" i="1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GB" sz="2000" i="1" baseline="-25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x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magasságú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egységnyi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alapterületű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hengerben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található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. 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J</a:t>
            </a:r>
            <a:r>
              <a:rPr lang="en-GB" sz="2000" baseline="-25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u="sng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konvekciós</a:t>
            </a:r>
            <a:r>
              <a:rPr lang="en-GB" sz="2000" u="sng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u="sng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áramsűrűség</a:t>
            </a:r>
            <a:r>
              <a:rPr lang="hu-HU" sz="2000" u="sng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számítása</a:t>
            </a:r>
            <a:r>
              <a:rPr lang="en-GB" sz="2000" u="sng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: 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		 	 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i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c   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közeg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által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szállított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   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anyagfajta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koncentrációja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303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1D reakció 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 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diffúzió 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 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konvekció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rendszer leírása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6" name="Téglalap 4"/>
          <p:cNvSpPr>
            <a:spLocks noChangeArrowheads="1"/>
          </p:cNvSpPr>
          <p:nvPr/>
        </p:nvSpPr>
        <p:spPr bwMode="auto">
          <a:xfrm>
            <a:off x="395288" y="549275"/>
            <a:ext cx="83534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TV</a:t>
            </a:r>
            <a:r>
              <a:rPr lang="hu-HU" sz="2000" dirty="0">
                <a:latin typeface="Arial"/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egydimenziós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 (1D) 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reakció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–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diffúzió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–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konvekció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egyenlet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:</a:t>
            </a:r>
            <a:endParaRPr lang="hu-HU" sz="1400" dirty="0">
              <a:solidFill>
                <a:srgbClr val="80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/>
              <a:ea typeface="Times New Roman"/>
              <a:cs typeface="Arial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en-GB" sz="2000" dirty="0">
                <a:latin typeface="Arial"/>
                <a:ea typeface="Times New Roman"/>
                <a:cs typeface="Times New Roman"/>
              </a:rPr>
              <a:t>	</a:t>
            </a:r>
            <a:endParaRPr lang="hu-HU" sz="2000" dirty="0"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en-GB" sz="2000" dirty="0">
                <a:latin typeface="Arial"/>
                <a:ea typeface="Times New Roman"/>
                <a:cs typeface="Times New Roman"/>
              </a:rPr>
              <a:t>	 	</a:t>
            </a:r>
            <a:endParaRPr lang="hu-HU" sz="14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/>
              <a:ea typeface="Times New Roman"/>
              <a:cs typeface="Arial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endParaRPr lang="hu-HU" sz="2000" b="1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endParaRPr lang="hu-HU" sz="2000" b="1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TV </a:t>
            </a:r>
            <a:r>
              <a:rPr lang="en-GB" sz="2000" u="words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Fick II. </a:t>
            </a:r>
            <a:r>
              <a:rPr lang="en-GB" sz="2000" u="words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törv</a:t>
            </a:r>
            <a:r>
              <a:rPr lang="en-GB" sz="2000" u="sng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ény</a:t>
            </a:r>
            <a:r>
              <a:rPr lang="hu-HU" sz="2000" u="sng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e</a:t>
            </a:r>
            <a:r>
              <a:rPr lang="hu-HU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  (</a:t>
            </a:r>
            <a:r>
              <a:rPr lang="en-GB" sz="2000" i="1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v</a:t>
            </a:r>
            <a:r>
              <a:rPr lang="en-GB" sz="2000" i="1" baseline="-25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x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 = 0 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és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GB" sz="2000" i="1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f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 = 0 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eset</a:t>
            </a:r>
            <a:r>
              <a:rPr lang="hu-HU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é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ben</a:t>
            </a:r>
            <a:r>
              <a:rPr lang="hu-HU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):</a:t>
            </a: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endParaRPr lang="hu-HU" sz="2000" dirty="0"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endParaRPr lang="hu-HU" sz="14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/>
              <a:ea typeface="Times New Roman"/>
              <a:cs typeface="Arial" charset="0"/>
            </a:endParaRP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25669D8-E26D-4451-A2F7-9B9D072B9063}" type="slidenum">
              <a:rPr lang="hu-HU" altLang="en-US">
                <a:solidFill>
                  <a:srgbClr val="898989"/>
                </a:solidFill>
              </a:rPr>
              <a:pPr eaLnBrk="1" hangingPunct="1"/>
              <a:t>5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3080" name="Téglalap 4"/>
          <p:cNvSpPr>
            <a:spLocks noChangeArrowheads="1"/>
          </p:cNvSpPr>
          <p:nvPr/>
        </p:nvSpPr>
        <p:spPr bwMode="auto">
          <a:xfrm>
            <a:off x="179388" y="2781300"/>
            <a:ext cx="8353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ezek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parciális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differenciálegyenlet</a:t>
            </a:r>
            <a:r>
              <a:rPr lang="hu-HU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ek</a:t>
            </a:r>
            <a:endParaRPr lang="hu-HU" dirty="0">
              <a:solidFill>
                <a:srgbClr val="0000CC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Times New Roman"/>
            </a:endParaRPr>
          </a:p>
          <a:p>
            <a:pPr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hu-HU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nemstacionárius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eset:    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peremfeltétel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és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kezdeti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feltétel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kell</a:t>
            </a:r>
            <a:b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</a:br>
            <a: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stacionárius eset:            csak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peremfeltétel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kell</a:t>
            </a:r>
          </a:p>
        </p:txBody>
      </p:sp>
      <p:pic>
        <p:nvPicPr>
          <p:cNvPr id="9224" name="Picture 12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6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9228" name="Objektum 3"/>
          <p:cNvGraphicFramePr>
            <a:graphicFrameLocks noChangeAspect="1"/>
          </p:cNvGraphicFramePr>
          <p:nvPr/>
        </p:nvGraphicFramePr>
        <p:xfrm>
          <a:off x="2146300" y="1125538"/>
          <a:ext cx="28575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Equation" r:id="rId7" imgW="2819400" imgH="800100" progId="Equation.3">
                  <p:embed/>
                </p:oleObj>
              </mc:Choice>
              <mc:Fallback>
                <p:oleObj name="Equation" r:id="rId7" imgW="2819400" imgH="8001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6300" y="1125538"/>
                        <a:ext cx="28575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9230" name="Objektum 6"/>
          <p:cNvGraphicFramePr>
            <a:graphicFrameLocks noChangeAspect="1"/>
          </p:cNvGraphicFramePr>
          <p:nvPr/>
        </p:nvGraphicFramePr>
        <p:xfrm>
          <a:off x="6115050" y="1795463"/>
          <a:ext cx="1625600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Equation" r:id="rId9" imgW="812447" imgH="457002" progId="Equation.3">
                  <p:embed/>
                </p:oleObj>
              </mc:Choice>
              <mc:Fallback>
                <p:oleObj name="Equation" r:id="rId9" imgW="812447" imgH="457002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050" y="1795463"/>
                        <a:ext cx="1625600" cy="9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32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5492" r="3290" b="4837"/>
          <a:stretch>
            <a:fillRect/>
          </a:stretch>
        </p:blipFill>
        <p:spPr bwMode="auto">
          <a:xfrm>
            <a:off x="4716463" y="4797425"/>
            <a:ext cx="36877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9234" name="Objektum 8"/>
          <p:cNvGraphicFramePr>
            <a:graphicFrameLocks noChangeAspect="1"/>
          </p:cNvGraphicFramePr>
          <p:nvPr/>
        </p:nvGraphicFramePr>
        <p:xfrm>
          <a:off x="669925" y="5157788"/>
          <a:ext cx="318135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Equation" r:id="rId12" imgW="1511300" imgH="457200" progId="Equation.3">
                  <p:embed/>
                </p:oleObj>
              </mc:Choice>
              <mc:Fallback>
                <p:oleObj name="Equation" r:id="rId12" imgW="1511300" imgH="457200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5157788"/>
                        <a:ext cx="3181350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églalap 4"/>
          <p:cNvSpPr>
            <a:spLocks noChangeArrowheads="1"/>
          </p:cNvSpPr>
          <p:nvPr/>
        </p:nvSpPr>
        <p:spPr bwMode="auto">
          <a:xfrm>
            <a:off x="250825" y="3997325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Általában csak numerikusan oldhatók meg. Egy ritka ellenpélda:</a:t>
            </a: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hu-HU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kis </a:t>
            </a: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térfogatban levő anyag diffúziós szétterjedésének</a:t>
            </a:r>
            <a:b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leírása térben és időben 1D-ben: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7666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1D reakció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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diffúzió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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konvekció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egyenlet levezetése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Téglalap 4"/>
          <p:cNvSpPr>
            <a:spLocks noChangeArrowheads="1"/>
          </p:cNvSpPr>
          <p:nvPr/>
        </p:nvSpPr>
        <p:spPr bwMode="auto">
          <a:xfrm>
            <a:off x="322263" y="620713"/>
            <a:ext cx="83534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Vizsgán nem kell tudni, de tanulságos: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sok gondolatmenetnek az a háttere, hogy egy „mérlegegyenletet” írnak fel:</a:t>
            </a:r>
          </a:p>
        </p:txBody>
      </p:sp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823A44-2CBA-4309-BDD1-EC3660AB2AA0}" type="slidenum">
              <a:rPr lang="hu-HU" altLang="en-US">
                <a:solidFill>
                  <a:srgbClr val="898989"/>
                </a:solidFill>
              </a:rPr>
              <a:pPr eaLnBrk="1" hangingPunct="1"/>
              <a:t>6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0247" name="Téglalap 4"/>
          <p:cNvSpPr>
            <a:spLocks noChangeArrowheads="1"/>
          </p:cNvSpPr>
          <p:nvPr/>
        </p:nvSpPr>
        <p:spPr bwMode="auto">
          <a:xfrm>
            <a:off x="107950" y="1570038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hosszúságú, </a:t>
            </a:r>
            <a:r>
              <a:rPr lang="en-GB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felületű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szakasza a csőnek.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Csőszakaszban levő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anyagmennyiség </a:t>
            </a:r>
            <a:r>
              <a:rPr lang="en-GB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cA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0248" name="Picture 12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4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6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52" name="Objektum 3"/>
          <p:cNvGraphicFramePr>
            <a:graphicFrameLocks noChangeAspect="1"/>
          </p:cNvGraphicFramePr>
          <p:nvPr/>
        </p:nvGraphicFramePr>
        <p:xfrm>
          <a:off x="3733800" y="1370013"/>
          <a:ext cx="3286125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Picture" r:id="rId7" imgW="3282696" imgH="1536192" progId="Word.Picture.8">
                  <p:embed/>
                </p:oleObj>
              </mc:Choice>
              <mc:Fallback>
                <p:oleObj name="Picture" r:id="rId7" imgW="3282696" imgH="1536192" progId="Word.Picture.8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370013"/>
                        <a:ext cx="3286125" cy="153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Téglalap 4"/>
          <p:cNvSpPr>
            <a:spLocks noChangeArrowheads="1"/>
          </p:cNvSpPr>
          <p:nvPr/>
        </p:nvSpPr>
        <p:spPr bwMode="auto">
          <a:xfrm>
            <a:off x="-1692275" y="6629400"/>
            <a:ext cx="835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1025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55" name="Objektum 6"/>
          <p:cNvGraphicFramePr>
            <a:graphicFrameLocks noChangeAspect="1"/>
          </p:cNvGraphicFramePr>
          <p:nvPr/>
        </p:nvGraphicFramePr>
        <p:xfrm>
          <a:off x="3154363" y="5949950"/>
          <a:ext cx="28575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Equation" r:id="rId9" imgW="2819400" imgH="800100" progId="Equation.3">
                  <p:embed/>
                </p:oleObj>
              </mc:Choice>
              <mc:Fallback>
                <p:oleObj name="Equation" r:id="rId9" imgW="2819400" imgH="800100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4363" y="5949950"/>
                        <a:ext cx="28575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57" name="Objektum 8"/>
          <p:cNvGraphicFramePr>
            <a:graphicFrameLocks noChangeAspect="1"/>
          </p:cNvGraphicFramePr>
          <p:nvPr/>
        </p:nvGraphicFramePr>
        <p:xfrm>
          <a:off x="3305175" y="2924175"/>
          <a:ext cx="55149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Equation" r:id="rId11" imgW="5435600" imgH="1155700" progId="Equation.3">
                  <p:embed/>
                </p:oleObj>
              </mc:Choice>
              <mc:Fallback>
                <p:oleObj name="Equation" r:id="rId11" imgW="5435600" imgH="1155700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5175" y="2924175"/>
                        <a:ext cx="551497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59" name="Objektum 10"/>
          <p:cNvGraphicFramePr>
            <a:graphicFrameLocks noChangeAspect="1"/>
          </p:cNvGraphicFramePr>
          <p:nvPr/>
        </p:nvGraphicFramePr>
        <p:xfrm>
          <a:off x="2316163" y="4465638"/>
          <a:ext cx="6648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Equation" r:id="rId13" imgW="6705600" imgH="1130300" progId="Equation.3">
                  <p:embed/>
                </p:oleObj>
              </mc:Choice>
              <mc:Fallback>
                <p:oleObj name="Equation" r:id="rId13" imgW="6705600" imgH="1130300" progId="Equation.3">
                  <p:embed/>
                  <p:pic>
                    <p:nvPicPr>
                      <p:cNvPr id="0" name="Objektum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163" y="4465638"/>
                        <a:ext cx="664845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églalap 4"/>
          <p:cNvSpPr>
            <a:spLocks noChangeArrowheads="1"/>
          </p:cNvSpPr>
          <p:nvPr/>
        </p:nvSpPr>
        <p:spPr bwMode="auto">
          <a:xfrm>
            <a:off x="34925" y="6092825"/>
            <a:ext cx="8353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x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0 határátmenet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után: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2" name="Téglalap 4"/>
          <p:cNvSpPr>
            <a:spLocks noChangeArrowheads="1"/>
          </p:cNvSpPr>
          <p:nvPr/>
        </p:nvSpPr>
        <p:spPr bwMode="auto">
          <a:xfrm>
            <a:off x="34925" y="4943475"/>
            <a:ext cx="8353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Az előbbi egyenlet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átrendezve:</a:t>
            </a:r>
          </a:p>
        </p:txBody>
      </p:sp>
      <p:sp>
        <p:nvSpPr>
          <p:cNvPr id="23" name="Téglalap 4"/>
          <p:cNvSpPr>
            <a:spLocks noChangeArrowheads="1"/>
          </p:cNvSpPr>
          <p:nvPr/>
        </p:nvSpPr>
        <p:spPr bwMode="auto">
          <a:xfrm>
            <a:off x="106363" y="2997200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Ez változhat a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(1) diffúziótól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(2) beáramlástól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(3) kémiai reakciótól: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8696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Hővezetés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8" name="Téglalap 4"/>
          <p:cNvSpPr>
            <a:spLocks noChangeArrowheads="1"/>
          </p:cNvSpPr>
          <p:nvPr/>
        </p:nvSpPr>
        <p:spPr bwMode="auto">
          <a:xfrm>
            <a:off x="250825" y="404813"/>
            <a:ext cx="86423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 dirty="0">
                <a:solidFill>
                  <a:srgbClr val="800000"/>
                </a:solidFill>
                <a:latin typeface="Arial" panose="020B0604020202020204" pitchFamily="34" charset="0"/>
              </a:rPr>
              <a:t>hővezetés</a:t>
            </a: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: hőmérsékletkülönbség  hatására hő áramlik </a:t>
            </a:r>
            <a:b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a magasabb hőmérsékletű helyről az alacsonyabb hőmérsékletű felé.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hőáram sűrűsége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hőáram irányára </a:t>
            </a:r>
            <a:r>
              <a:rPr lang="hu-HU" altLang="en-US" sz="2000" smtClean="0">
                <a:solidFill>
                  <a:srgbClr val="800000"/>
                </a:solidFill>
                <a:latin typeface="Arial" panose="020B0604020202020204" pitchFamily="34" charset="0"/>
              </a:rPr>
              <a:t>merőleges egységnyi 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felületen, egységnyi idő alatt áthaladó hőmennyiség [J m</a:t>
            </a:r>
            <a:r>
              <a:rPr lang="hu-HU" altLang="en-US" sz="2000" baseline="30000">
                <a:solidFill>
                  <a:srgbClr val="800000"/>
                </a:solidFill>
                <a:latin typeface="Arial" panose="020B0604020202020204" pitchFamily="34" charset="0"/>
              </a:rPr>
              <a:t>-2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s</a:t>
            </a:r>
            <a:r>
              <a:rPr lang="hu-HU" altLang="en-US" sz="2000" baseline="30000">
                <a:solidFill>
                  <a:srgbClr val="800000"/>
                </a:solidFill>
                <a:latin typeface="Arial" panose="020B0604020202020204" pitchFamily="34" charset="0"/>
              </a:rPr>
              <a:t>-1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08C73A7-7BF5-4588-9269-52F9BB5D7C32}" type="slidenum">
              <a:rPr lang="hu-HU" altLang="en-US">
                <a:solidFill>
                  <a:srgbClr val="898989"/>
                </a:solidFill>
              </a:rPr>
              <a:pPr eaLnBrk="1" hangingPunct="1"/>
              <a:t>7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1271" name="Téglalap 4"/>
          <p:cNvSpPr>
            <a:spLocks noChangeArrowheads="1"/>
          </p:cNvSpPr>
          <p:nvPr/>
        </p:nvSpPr>
        <p:spPr bwMode="auto">
          <a:xfrm>
            <a:off x="293688" y="2205038"/>
            <a:ext cx="835342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TV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Fourier-törvénye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hőáram sűrűsége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egyenesen arányos a hőmérséklet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térkoordináta szerinti gradiensével: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       		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ahol </a:t>
            </a: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 hővezetési együttható 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[J K</a:t>
            </a:r>
            <a:r>
              <a:rPr lang="en-GB" altLang="en-US" sz="2000" baseline="30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m</a:t>
            </a:r>
            <a:r>
              <a:rPr lang="en-GB" altLang="en-US" sz="2000" baseline="30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s</a:t>
            </a:r>
            <a:r>
              <a:rPr lang="en-GB" altLang="en-US" sz="2000" baseline="30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hu-HU" altLang="en-US" sz="200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hővezetési és diffúziós feladatok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tehát alakilag azonosak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matematikailag ugyanúgy kezelhetők</a:t>
            </a:r>
          </a:p>
        </p:txBody>
      </p:sp>
      <p:pic>
        <p:nvPicPr>
          <p:cNvPr id="11272" name="Picture 12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4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6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276" name="Objektum 3"/>
          <p:cNvGraphicFramePr>
            <a:graphicFrameLocks noChangeAspect="1"/>
          </p:cNvGraphicFramePr>
          <p:nvPr/>
        </p:nvGraphicFramePr>
        <p:xfrm>
          <a:off x="1258888" y="3213100"/>
          <a:ext cx="15748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Equation" r:id="rId7" imgW="787400" imgH="431800" progId="Equation.3">
                  <p:embed/>
                </p:oleObj>
              </mc:Choice>
              <mc:Fallback>
                <p:oleObj name="Equation" r:id="rId7" imgW="787400" imgH="4318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3213100"/>
                        <a:ext cx="15748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7" name="Téglalap 4"/>
          <p:cNvSpPr>
            <a:spLocks noChangeArrowheads="1"/>
          </p:cNvSpPr>
          <p:nvPr/>
        </p:nvSpPr>
        <p:spPr bwMode="auto">
          <a:xfrm>
            <a:off x="5219700" y="5189538"/>
            <a:ext cx="3959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Jean Baptiste Joseph Fourier 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(1768 –1830)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francia matematikus, fizikus és történész</a:t>
            </a:r>
          </a:p>
        </p:txBody>
      </p:sp>
      <p:pic>
        <p:nvPicPr>
          <p:cNvPr id="11278" name="Picture 5" descr="http://upload.wikimedia.org/wikipedia/commons/thumb/a/aa/Fourier2.jpg/250px-Fourier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314575"/>
            <a:ext cx="23812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upload.wikimedia.org/wikipedia/commons/f/f0/Tour_eiffel_savants_nord_es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1075" y="5970588"/>
            <a:ext cx="29146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llipszis 17"/>
          <p:cNvSpPr/>
          <p:nvPr/>
        </p:nvSpPr>
        <p:spPr>
          <a:xfrm>
            <a:off x="3275013" y="5907088"/>
            <a:ext cx="1944687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9718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271" grpId="0"/>
      <p:bldP spid="1127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Transzportfolyamatok kereszteffektusai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2" name="Téglalap 4"/>
          <p:cNvSpPr>
            <a:spLocks noChangeArrowheads="1"/>
          </p:cNvSpPr>
          <p:nvPr/>
        </p:nvSpPr>
        <p:spPr bwMode="auto">
          <a:xfrm>
            <a:off x="250825" y="690563"/>
            <a:ext cx="83534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Onsager</a:t>
            </a:r>
            <a:r>
              <a:rPr lang="hu-HU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felfedezése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: </a:t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Intenzív mennyiségek gradiensének hatására </a:t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extenzív mennyiségek árama alakulhat ki. </a:t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endParaRPr lang="hu-HU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hu-HU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hu-H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irreverzibilis termodinamika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avagy</a:t>
            </a:r>
          </a:p>
          <a:p>
            <a:pPr>
              <a:defRPr/>
            </a:pPr>
            <a:r>
              <a:rPr lang="hu-HU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nemegyensúlyi</a:t>
            </a:r>
            <a:r>
              <a:rPr lang="hu-H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termodinamika:</a:t>
            </a:r>
            <a:br>
              <a:rPr lang="hu-HU" sz="2000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hu-H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a transzportfolyamatok általános elmélete 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F9D345A-E89A-439E-90D4-006CD2C03414}" type="slidenum">
              <a:rPr lang="hu-HU" altLang="en-US">
                <a:solidFill>
                  <a:srgbClr val="898989"/>
                </a:solidFill>
              </a:rPr>
              <a:pPr eaLnBrk="1" hangingPunct="1"/>
              <a:t>8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2295" name="Picture 12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4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6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áblázat 1"/>
          <p:cNvGraphicFramePr>
            <a:graphicFrameLocks noGrp="1"/>
          </p:cNvGraphicFramePr>
          <p:nvPr/>
        </p:nvGraphicFramePr>
        <p:xfrm>
          <a:off x="1079500" y="5013325"/>
          <a:ext cx="6984999" cy="16462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8333"/>
                <a:gridCol w="2328333"/>
                <a:gridCol w="2328333"/>
              </a:tblGrid>
              <a:tr h="823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hu-HU" sz="1200" dirty="0"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endParaRPr lang="hu-HU" sz="18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endParaRPr lang="hu-HU" sz="18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endParaRPr lang="en-GB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endParaRPr lang="en-GB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87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anyagdiff</a:t>
                      </a:r>
                      <a:r>
                        <a:rPr lang="hu-HU" sz="1800" dirty="0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ú</a:t>
                      </a:r>
                      <a:r>
                        <a:rPr lang="en-GB" sz="1800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zió</a:t>
                      </a:r>
                      <a:endParaRPr lang="hu-HU" sz="1200" dirty="0">
                        <a:solidFill>
                          <a:srgbClr val="0000CC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b="1" dirty="0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Fick </a:t>
                      </a:r>
                      <a:r>
                        <a:rPr lang="en-GB" sz="1800" b="1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törvényei</a:t>
                      </a:r>
                      <a:endParaRPr lang="hu-HU" sz="1200" b="1" dirty="0">
                        <a:solidFill>
                          <a:srgbClr val="0000CC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dirty="0" err="1" smtClean="0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Soret-hatás</a:t>
                      </a:r>
                      <a:endParaRPr lang="hu-HU" sz="1800" dirty="0" smtClean="0">
                        <a:solidFill>
                          <a:srgbClr val="0000C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hu-HU" sz="18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hu-HU" sz="180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termodiffúzió</a:t>
                      </a:r>
                      <a:r>
                        <a:rPr lang="hu-HU" sz="18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hu-HU" sz="1200" dirty="0">
                        <a:solidFill>
                          <a:srgbClr val="FF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hődiffúzió</a:t>
                      </a:r>
                      <a:endParaRPr lang="hu-HU" sz="1200" dirty="0">
                        <a:solidFill>
                          <a:srgbClr val="0000CC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Dufour-hatás</a:t>
                      </a:r>
                      <a:endParaRPr lang="hu-HU" sz="1200" dirty="0">
                        <a:solidFill>
                          <a:srgbClr val="0000CC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b="1" dirty="0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Fourier-</a:t>
                      </a:r>
                      <a:r>
                        <a:rPr lang="en-GB" sz="1800" b="1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törvény</a:t>
                      </a:r>
                      <a:endParaRPr lang="hu-HU" sz="1200" b="1" dirty="0">
                        <a:solidFill>
                          <a:srgbClr val="0000CC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16" name="Objektum 3"/>
          <p:cNvGraphicFramePr>
            <a:graphicFrameLocks noChangeAspect="1"/>
          </p:cNvGraphicFramePr>
          <p:nvPr/>
        </p:nvGraphicFramePr>
        <p:xfrm>
          <a:off x="3924300" y="5141913"/>
          <a:ext cx="33337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name="Equation" r:id="rId6" imgW="215713" imgH="393359" progId="Equation.3">
                  <p:embed/>
                </p:oleObj>
              </mc:Choice>
              <mc:Fallback>
                <p:oleObj name="Equation" r:id="rId6" imgW="215713" imgH="393359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141913"/>
                        <a:ext cx="33337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7" name="Objektum 5"/>
          <p:cNvGraphicFramePr>
            <a:graphicFrameLocks noChangeAspect="1"/>
          </p:cNvGraphicFramePr>
          <p:nvPr/>
        </p:nvGraphicFramePr>
        <p:xfrm>
          <a:off x="6278563" y="5157788"/>
          <a:ext cx="3810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Equation" r:id="rId8" imgW="253890" imgH="393529" progId="Equation.3">
                  <p:embed/>
                </p:oleObj>
              </mc:Choice>
              <mc:Fallback>
                <p:oleObj name="Equation" r:id="rId8" imgW="253890" imgH="393529" progId="Equation.3">
                  <p:embed/>
                  <p:pic>
                    <p:nvPicPr>
                      <p:cNvPr id="0" name="Objektum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3" y="5157788"/>
                        <a:ext cx="3810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8" name="Téglalap 4"/>
          <p:cNvSpPr>
            <a:spLocks noChangeArrowheads="1"/>
          </p:cNvSpPr>
          <p:nvPr/>
        </p:nvSpPr>
        <p:spPr bwMode="auto">
          <a:xfrm>
            <a:off x="5724525" y="2781300"/>
            <a:ext cx="3529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Lars Onsager (1903–1976) 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norvég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-USA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fiziko-kémikus 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kémiai Nobel-díj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1968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2319" name="Picture 8" descr="http://i.colnect.net/images/f/513/409/Lars-Onsag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98500"/>
            <a:ext cx="28575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0" name="Téglalap 4"/>
          <p:cNvSpPr>
            <a:spLocks noChangeArrowheads="1"/>
          </p:cNvSpPr>
          <p:nvPr/>
        </p:nvSpPr>
        <p:spPr bwMode="auto">
          <a:xfrm>
            <a:off x="250825" y="3573463"/>
            <a:ext cx="83534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Transzportfolyamatok kereszteffektusai: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egy intenzív mennyiség gradiense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nem csak a hozzá tartozó extenzív mennyiség mozgását okozza,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hanem más extenzív mennyiségekét is: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2113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Termodiffúzió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(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Soret-hatás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)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6" name="Téglalap 4"/>
          <p:cNvSpPr>
            <a:spLocks noChangeArrowheads="1"/>
          </p:cNvSpPr>
          <p:nvPr/>
        </p:nvSpPr>
        <p:spPr bwMode="auto">
          <a:xfrm>
            <a:off x="250825" y="671513"/>
            <a:ext cx="83534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termodiffúzió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hőmérsékletkülönbség hatására végbemenő anyagvándorlás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edény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melegebb végén</a:t>
            </a: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a kisebb moláris tömegű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komponens koncentrációja nagyobb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egész elegyre vonatkozó átlagnál,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hidegebb végen pedig fordítva.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  <a:latin typeface="Arial" panose="020B0604020202020204" pitchFamily="34" charset="0"/>
              </a:rPr>
              <a:t>Felhasználása például: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  <a:latin typeface="Arial" panose="020B0604020202020204" pitchFamily="34" charset="0"/>
              </a:rPr>
              <a:t>- izotópok elválasztása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  <a:latin typeface="Arial" panose="020B0604020202020204" pitchFamily="34" charset="0"/>
              </a:rPr>
              <a:t>- gyökök diffúziójának leírása lángokban</a:t>
            </a:r>
          </a:p>
        </p:txBody>
      </p:sp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63F1F0-3F15-4A5F-B270-5848990F54CF}" type="slidenum">
              <a:rPr lang="hu-HU" altLang="en-US">
                <a:solidFill>
                  <a:srgbClr val="898989"/>
                </a:solidFill>
              </a:rPr>
              <a:pPr eaLnBrk="1" hangingPunct="1"/>
              <a:t>9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3319" name="Picture 12" descr="http://www.dpchallenge.com/images/pi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4" descr="http://www.dpchallenge.com/images/pi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6" descr="http://www.dpchallenge.com/images/pi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" descr="http://imt10.ulb.ac.be/Picture%20foc%20and%20to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08500"/>
            <a:ext cx="5399087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églalap 4"/>
          <p:cNvSpPr>
            <a:spLocks noChangeArrowheads="1"/>
          </p:cNvSpPr>
          <p:nvPr/>
        </p:nvSpPr>
        <p:spPr bwMode="auto">
          <a:xfrm>
            <a:off x="5795963" y="5581650"/>
            <a:ext cx="3529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Charles Soret (1854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-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1904)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svájci fizikus és vegyész</a:t>
            </a:r>
          </a:p>
        </p:txBody>
      </p:sp>
      <p:pic>
        <p:nvPicPr>
          <p:cNvPr id="13324" name="Picture 6" descr="http://upload.wikimedia.org/wikipedia/commons/thumb/7/7d/Charles_soret.jpg/220px-Charles_sor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525713"/>
            <a:ext cx="25146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487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3|31.4|5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1|114.8|6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148.9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12343</TotalTime>
  <Words>298</Words>
  <Application>Microsoft Office PowerPoint</Application>
  <PresentationFormat>On-screen Show (4:3)</PresentationFormat>
  <Paragraphs>125</Paragraphs>
  <Slides>11</Slides>
  <Notes>0</Notes>
  <HiddenSlides>0</HiddenSlides>
  <MMClips>11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Algerian</vt:lpstr>
      <vt:lpstr>Arial</vt:lpstr>
      <vt:lpstr>Calibri</vt:lpstr>
      <vt:lpstr>Symbol</vt:lpstr>
      <vt:lpstr>Times New Roman</vt:lpstr>
      <vt:lpstr>Office-téma</vt:lpstr>
      <vt:lpstr>Equation</vt:lpstr>
      <vt:lpstr>Picture</vt:lpstr>
      <vt:lpstr>Transzportjelenségek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Ideális gáz és reális gázok</dc:title>
  <dc:creator>Turányi</dc:creator>
  <cp:lastModifiedBy>Lenovo</cp:lastModifiedBy>
  <cp:revision>377</cp:revision>
  <cp:lastPrinted>2017-11-05T18:07:21Z</cp:lastPrinted>
  <dcterms:created xsi:type="dcterms:W3CDTF">2012-11-02T06:34:35Z</dcterms:created>
  <dcterms:modified xsi:type="dcterms:W3CDTF">2020-04-13T15:32:24Z</dcterms:modified>
</cp:coreProperties>
</file>