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29" r:id="rId3"/>
    <p:sldId id="330" r:id="rId4"/>
    <p:sldId id="331" r:id="rId5"/>
    <p:sldId id="257" r:id="rId6"/>
    <p:sldId id="292" r:id="rId7"/>
    <p:sldId id="332" r:id="rId8"/>
    <p:sldId id="334" r:id="rId9"/>
    <p:sldId id="326" r:id="rId10"/>
    <p:sldId id="335" r:id="rId11"/>
    <p:sldId id="302" r:id="rId12"/>
    <p:sldId id="303" r:id="rId13"/>
    <p:sldId id="328" r:id="rId14"/>
    <p:sldId id="258" r:id="rId15"/>
    <p:sldId id="327" r:id="rId16"/>
    <p:sldId id="291" r:id="rId1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6600"/>
    <a:srgbClr val="800000"/>
    <a:srgbClr val="9900CC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1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23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9CB6299-0CC3-4C45-A1EC-ECEA0A676B3C}" type="datetimeFigureOut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35F573-444F-4A9A-AC00-49FCBCBD46C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5172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01E3-3432-4EEA-929A-FAB86D410C78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CB446-6025-4CC1-A5BF-77B92209E22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9130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EA498-13CB-492D-8645-2FCF1484ED5D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5C67E-EB27-4DD5-9884-6C0D791F27E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6036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F8AD-E594-4DC6-8D17-20B29C59AB53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8256B-7401-4507-A6E3-72C76ECD61D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9272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AB29-E530-484D-B5CE-C2FEDF3C9A49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BBFA-56D9-451E-B400-3C65FF73607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518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74D6-2B46-42D6-9339-9996259DE7A1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DCB17-0DC6-493E-9E6E-9AB6A255727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8881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0CD5F-4DB3-4CE2-B9C5-D2AD6B260304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EFD6C-9EF5-48F7-A1F4-41C2F0716A3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114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4832-A08E-4256-A44B-E4E4CE002E28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AF68C-6A86-4B51-AF8B-B95438930ECE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7664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F0CC-694E-40E3-A154-4DE5700D245A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8C37C-192A-4F52-BD7E-2EAC59EEC7F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714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6623-D2B3-4E89-9B1A-42B0058E30CF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57CF5-B1C4-47AD-83DD-189150FDFFC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2944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7E34-E285-4F5E-BDDE-024973F0C2D1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024A1-F548-4EE9-83C5-0ADA0D2D9A1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4952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315F-557C-4064-B0AF-D4BD54BE339F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12044-4D22-4439-9A80-C96D24FA6DE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8352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B7E183-29EA-4989-AFFC-28743DAE9BB7}" type="datetime1">
              <a:rPr lang="hu-HU"/>
              <a:pPr>
                <a:defRPr/>
              </a:pPr>
              <a:t>2020. 04. 13.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5CEEC52-9C5E-497F-A11E-92D0AAFD7196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5.wmf"/><Relationship Id="rId3" Type="http://schemas.microsoft.com/office/2007/relationships/media" Target="../media/media10.m4a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7.bin"/><Relationship Id="rId2" Type="http://schemas.openxmlformats.org/officeDocument/2006/relationships/tags" Target="../tags/tag7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26.bin"/><Relationship Id="rId4" Type="http://schemas.openxmlformats.org/officeDocument/2006/relationships/audio" Target="../media/media10.m4a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2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microsoft.com/office/2007/relationships/media" Target="../media/media11.m4a"/><Relationship Id="rId7" Type="http://schemas.openxmlformats.org/officeDocument/2006/relationships/image" Target="../media/image27.wmf"/><Relationship Id="rId12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9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1.bin"/><Relationship Id="rId4" Type="http://schemas.openxmlformats.org/officeDocument/2006/relationships/audio" Target="../media/media11.m4a"/><Relationship Id="rId9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8.bin"/><Relationship Id="rId3" Type="http://schemas.microsoft.com/office/2007/relationships/media" Target="../media/media12.m4a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35.wmf"/><Relationship Id="rId2" Type="http://schemas.openxmlformats.org/officeDocument/2006/relationships/tags" Target="../tags/tag9.xml"/><Relationship Id="rId16" Type="http://schemas.openxmlformats.org/officeDocument/2006/relationships/oleObject" Target="../embeddings/oleObject37.bin"/><Relationship Id="rId20" Type="http://schemas.openxmlformats.org/officeDocument/2006/relationships/image" Target="../media/image2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36.wmf"/><Relationship Id="rId4" Type="http://schemas.openxmlformats.org/officeDocument/2006/relationships/audio" Target="../media/media12.m4a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3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40.wmf"/><Relationship Id="rId3" Type="http://schemas.microsoft.com/office/2007/relationships/media" Target="../media/media13.m4a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42.bin"/><Relationship Id="rId2" Type="http://schemas.openxmlformats.org/officeDocument/2006/relationships/tags" Target="../tags/tag10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41.bin"/><Relationship Id="rId4" Type="http://schemas.openxmlformats.org/officeDocument/2006/relationships/audio" Target="../media/media13.m4a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microsoft.com/office/2007/relationships/media" Target="../media/media14.m4a"/><Relationship Id="rId7" Type="http://schemas.openxmlformats.org/officeDocument/2006/relationships/image" Target="../media/image42.wmf"/><Relationship Id="rId12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46.bin"/><Relationship Id="rId4" Type="http://schemas.openxmlformats.org/officeDocument/2006/relationships/audio" Target="../media/media14.m4a"/><Relationship Id="rId9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microsoft.com/office/2007/relationships/media" Target="../media/media3.m4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openxmlformats.org/officeDocument/2006/relationships/tags" Target="../tags/tag1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3.bin"/><Relationship Id="rId4" Type="http://schemas.openxmlformats.org/officeDocument/2006/relationships/audio" Target="../media/media3.m4a"/><Relationship Id="rId9" Type="http://schemas.openxmlformats.org/officeDocument/2006/relationships/image" Target="../media/image4.wmf"/><Relationship Id="rId1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7.bin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4a"/><Relationship Id="rId7" Type="http://schemas.openxmlformats.org/officeDocument/2006/relationships/image" Target="../media/image10.wm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10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3.wmf"/><Relationship Id="rId3" Type="http://schemas.microsoft.com/office/2007/relationships/media" Target="../media/media7.m4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4.bin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7.m4a"/><Relationship Id="rId9" Type="http://schemas.openxmlformats.org/officeDocument/2006/relationships/image" Target="../media/image12.wmf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5.wmf"/><Relationship Id="rId12" Type="http://schemas.openxmlformats.org/officeDocument/2006/relationships/image" Target="../media/image13.wmf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8.m4a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0.wmf"/><Relationship Id="rId1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22.wmf"/><Relationship Id="rId2" Type="http://schemas.openxmlformats.org/officeDocument/2006/relationships/tags" Target="../tags/tag6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20.bin"/><Relationship Id="rId4" Type="http://schemas.openxmlformats.org/officeDocument/2006/relationships/audio" Target="../media/media9.m4a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Kémiai egyensúly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15616" y="2735262"/>
            <a:ext cx="6388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előadások </a:t>
            </a:r>
            <a:r>
              <a:rPr lang="hu-HU" altLang="en-US" sz="2800" b="1">
                <a:solidFill>
                  <a:srgbClr val="0000CC"/>
                </a:solidFill>
              </a:rPr>
              <a:t>biológusoknak  </a:t>
            </a:r>
            <a:r>
              <a:rPr lang="hu-HU" altLang="en-US" sz="2800" b="1" smtClean="0">
                <a:solidFill>
                  <a:srgbClr val="0000CC"/>
                </a:solidFill>
              </a:rPr>
              <a:t>5.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0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zövegdoboz 8"/>
          <p:cNvSpPr txBox="1">
            <a:spLocks noChangeArrowheads="1"/>
          </p:cNvSpPr>
          <p:nvPr/>
        </p:nvSpPr>
        <p:spPr bwMode="auto">
          <a:xfrm>
            <a:off x="395288" y="620713"/>
            <a:ext cx="598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-et csak termodinamikai alapon vezettük be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csak termodinamikai adatokból kiszámítható: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513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számítása a termodinamikai adatokból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1271" name="Objektum 3"/>
          <p:cNvGraphicFramePr>
            <a:graphicFrameLocks noChangeAspect="1"/>
          </p:cNvGraphicFramePr>
          <p:nvPr/>
        </p:nvGraphicFramePr>
        <p:xfrm>
          <a:off x="6511925" y="760413"/>
          <a:ext cx="2311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Equation" r:id="rId6" imgW="1155700" imgH="254000" progId="Equation.3">
                  <p:embed/>
                </p:oleObj>
              </mc:Choice>
              <mc:Fallback>
                <p:oleObj name="Equation" r:id="rId6" imgW="1155700" imgH="2540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760413"/>
                        <a:ext cx="2311400" cy="5080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8"/>
          <p:cNvSpPr txBox="1">
            <a:spLocks noChangeArrowheads="1"/>
          </p:cNvSpPr>
          <p:nvPr/>
        </p:nvSpPr>
        <p:spPr bwMode="auto">
          <a:xfrm>
            <a:off x="158750" y="2452688"/>
            <a:ext cx="438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2" name="Objektum 8"/>
          <p:cNvGraphicFramePr>
            <a:graphicFrameLocks noChangeAspect="1"/>
          </p:cNvGraphicFramePr>
          <p:nvPr/>
        </p:nvGraphicFramePr>
        <p:xfrm>
          <a:off x="5795963" y="3106738"/>
          <a:ext cx="1647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" name="Equation" r:id="rId8" imgW="926698" imgH="355446" progId="Equation.3">
                  <p:embed/>
                </p:oleObj>
              </mc:Choice>
              <mc:Fallback>
                <p:oleObj name="Equation" r:id="rId8" imgW="926698" imgH="355446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106738"/>
                        <a:ext cx="16478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0" name="Szövegdoboz 8"/>
          <p:cNvSpPr txBox="1">
            <a:spLocks noChangeArrowheads="1"/>
          </p:cNvSpPr>
          <p:nvPr/>
        </p:nvSpPr>
        <p:spPr bwMode="auto">
          <a:xfrm>
            <a:off x="1246188" y="3141663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egyensúly feltétele:</a:t>
            </a:r>
          </a:p>
        </p:txBody>
      </p:sp>
      <p:sp>
        <p:nvSpPr>
          <p:cNvPr id="10261" name="Szövegdoboz 8"/>
          <p:cNvSpPr txBox="1">
            <a:spLocks noChangeArrowheads="1"/>
          </p:cNvSpPr>
          <p:nvPr/>
        </p:nvSpPr>
        <p:spPr bwMode="auto">
          <a:xfrm>
            <a:off x="323850" y="4089400"/>
            <a:ext cx="3951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(e) számítása ideális elegyben:</a:t>
            </a:r>
          </a:p>
        </p:txBody>
      </p:sp>
      <p:sp>
        <p:nvSpPr>
          <p:cNvPr id="10262" name="Szövegdoboz 8"/>
          <p:cNvSpPr txBox="1">
            <a:spLocks noChangeArrowheads="1"/>
          </p:cNvSpPr>
          <p:nvPr/>
        </p:nvSpPr>
        <p:spPr bwMode="auto">
          <a:xfrm>
            <a:off x="8570913" y="310038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10264" name="Szövegdoboz 8"/>
          <p:cNvSpPr txBox="1">
            <a:spLocks noChangeArrowheads="1"/>
          </p:cNvSpPr>
          <p:nvPr/>
        </p:nvSpPr>
        <p:spPr bwMode="auto">
          <a:xfrm>
            <a:off x="8610600" y="4037013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7" name="Szövegdoboz 8"/>
          <p:cNvSpPr txBox="1">
            <a:spLocks noChangeArrowheads="1"/>
          </p:cNvSpPr>
          <p:nvPr/>
        </p:nvSpPr>
        <p:spPr bwMode="auto">
          <a:xfrm>
            <a:off x="1116013" y="5300663"/>
            <a:ext cx="3100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(2) behelyettesítve (1)-be: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8" name="Szövegdoboz 8"/>
          <p:cNvSpPr txBox="1">
            <a:spLocks noChangeArrowheads="1"/>
          </p:cNvSpPr>
          <p:nvPr/>
        </p:nvSpPr>
        <p:spPr bwMode="auto">
          <a:xfrm>
            <a:off x="179388" y="6269038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és 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definícióját felhasználva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2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4829175" y="3836988"/>
          <a:ext cx="363061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Equation" r:id="rId10" imgW="1815312" imgH="444307" progId="Equation.3">
                  <p:embed/>
                </p:oleObj>
              </mc:Choice>
              <mc:Fallback>
                <p:oleObj name="Equation" r:id="rId10" imgW="1815312" imgH="444307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3836988"/>
                        <a:ext cx="3630613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7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/>
        </p:nvGraphicFramePr>
        <p:xfrm>
          <a:off x="4827588" y="5013325"/>
          <a:ext cx="399256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9" name="Equation" r:id="rId12" imgW="2374900" imgH="508000" progId="Equation.3">
                  <p:embed/>
                </p:oleObj>
              </mc:Choice>
              <mc:Fallback>
                <p:oleObj name="Equation" r:id="rId12" imgW="2374900" imgH="5080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5013325"/>
                        <a:ext cx="399256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/>
          <p:cNvGraphicFramePr>
            <a:graphicFrameLocks noChangeAspect="1"/>
          </p:cNvGraphicFramePr>
          <p:nvPr/>
        </p:nvGraphicFramePr>
        <p:xfrm>
          <a:off x="6588125" y="6237288"/>
          <a:ext cx="22637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Equation" r:id="rId14" imgW="1345616" imgH="253890" progId="Equation.3">
                  <p:embed/>
                </p:oleObj>
              </mc:Choice>
              <mc:Fallback>
                <p:oleObj name="Equation" r:id="rId14" imgW="1345616" imgH="25389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6237288"/>
                        <a:ext cx="2263775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193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248" grpId="0"/>
      <p:bldP spid="10260" grpId="0"/>
      <p:bldP spid="10261" grpId="0"/>
      <p:bldP spid="10262" grpId="0"/>
      <p:bldP spid="10264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448D55-0C2F-4819-93C7-3347C6AC743C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5" name="Rectangle 12"/>
          <p:cNvSpPr>
            <a:spLocks noChangeArrowheads="1"/>
          </p:cNvSpPr>
          <p:nvPr/>
        </p:nvSpPr>
        <p:spPr bwMode="auto">
          <a:xfrm>
            <a:off x="0" y="704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6" name="Rectangle 9"/>
          <p:cNvSpPr txBox="1">
            <a:spLocks noChangeArrowheads="1"/>
          </p:cNvSpPr>
          <p:nvPr/>
        </p:nvSpPr>
        <p:spPr bwMode="auto">
          <a:xfrm>
            <a:off x="252413" y="1628775"/>
            <a:ext cx="8496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   	móltörtekben kifejezett egyensúlyi állandó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</a:rPr>
              <a:t>p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	parciális nyomásokban kifejezett egyensúlyi állandó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    	nyomás az elegyben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 	standard nyomás (1 bar)</a:t>
            </a:r>
          </a:p>
          <a:p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   	„mólszám változás a reakció során” </a:t>
            </a:r>
            <a:r>
              <a:rPr lang="en-GB" altLang="en-US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i="1"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en-GB" altLang="en-US">
                <a:latin typeface="Arial" panose="020B0604020202020204" pitchFamily="34" charset="0"/>
              </a:rPr>
              <a:t> = </a:t>
            </a:r>
            <a:r>
              <a:rPr lang="en-GB" altLang="en-US">
                <a:latin typeface="Arial" panose="020B0604020202020204" pitchFamily="34" charset="0"/>
                <a:sym typeface="Symbol" panose="05050102010706020507" pitchFamily="18" charset="2"/>
              </a:rPr>
              <a:t></a:t>
            </a:r>
            <a:r>
              <a:rPr lang="en-GB" altLang="en-US" i="1" baseline="-25000">
                <a:latin typeface="Arial" panose="020B0604020202020204" pitchFamily="34" charset="0"/>
              </a:rPr>
              <a:t>j</a:t>
            </a:r>
            <a:r>
              <a:rPr lang="en-GB" altLang="en-US">
                <a:latin typeface="Arial" panose="020B0604020202020204" pitchFamily="34" charset="0"/>
              </a:rPr>
              <a:t> </a:t>
            </a:r>
            <a:r>
              <a:rPr lang="en-GB" altLang="en-US" i="1"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en-GB" altLang="en-US" i="1" baseline="-25000">
                <a:latin typeface="Arial" panose="020B0604020202020204" pitchFamily="34" charset="0"/>
              </a:rPr>
              <a:t>j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például: 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+Cl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2 HCl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=0;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3 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2 NH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2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hu-HU" altLang="en-US" sz="2000" u="sng">
                <a:solidFill>
                  <a:srgbClr val="FF0000"/>
                </a:solidFill>
                <a:latin typeface="Arial" panose="020B0604020202020204" pitchFamily="34" charset="0"/>
              </a:rPr>
              <a:t>Következmények:</a:t>
            </a:r>
          </a:p>
          <a:p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ha </a:t>
            </a:r>
            <a:r>
              <a:rPr lang="en-GB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= 1 bar	akkor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x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 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p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mindig !!!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ha </a:t>
            </a:r>
            <a:r>
              <a:rPr lang="en-GB" altLang="en-US" sz="2000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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 = 0 	akkor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x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 K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p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mindig !!!</a:t>
            </a:r>
          </a:p>
          <a:p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kapcsolata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299" name="Objektum 4"/>
          <p:cNvGraphicFramePr>
            <a:graphicFrameLocks noChangeAspect="1"/>
          </p:cNvGraphicFramePr>
          <p:nvPr/>
        </p:nvGraphicFramePr>
        <p:xfrm>
          <a:off x="323850" y="620713"/>
          <a:ext cx="198913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6" imgW="1117115" imgH="495085" progId="Equation.3">
                  <p:embed/>
                </p:oleObj>
              </mc:Choice>
              <mc:Fallback>
                <p:oleObj name="Equation" r:id="rId6" imgW="1117115" imgH="495085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620713"/>
                        <a:ext cx="1989138" cy="8699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-4763" y="4727575"/>
            <a:ext cx="914400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302" name="Objektum 6"/>
          <p:cNvGraphicFramePr>
            <a:graphicFrameLocks noChangeAspect="1"/>
          </p:cNvGraphicFramePr>
          <p:nvPr/>
        </p:nvGraphicFramePr>
        <p:xfrm>
          <a:off x="88900" y="5130800"/>
          <a:ext cx="55149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8" imgW="3467100" imgH="508000" progId="Equation.3">
                  <p:embed/>
                </p:oleObj>
              </mc:Choice>
              <mc:Fallback>
                <p:oleObj name="Equation" r:id="rId8" imgW="3467100" imgH="5080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5130800"/>
                        <a:ext cx="55149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2304" name="Objektum 8"/>
          <p:cNvGraphicFramePr>
            <a:graphicFrameLocks noChangeAspect="1"/>
          </p:cNvGraphicFramePr>
          <p:nvPr/>
        </p:nvGraphicFramePr>
        <p:xfrm>
          <a:off x="3059113" y="5942013"/>
          <a:ext cx="52482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10" imgW="2946400" imgH="520700" progId="Equation.3">
                  <p:embed/>
                </p:oleObj>
              </mc:Choice>
              <mc:Fallback>
                <p:oleObj name="Equation" r:id="rId10" imgW="2946400" imgH="5207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942013"/>
                        <a:ext cx="52482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993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 txBox="1">
            <a:spLocks noChangeArrowheads="1"/>
          </p:cNvSpPr>
          <p:nvPr/>
        </p:nvSpPr>
        <p:spPr bwMode="auto">
          <a:xfrm>
            <a:off x="107950" y="20605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Kapcsolat az egyensúly állandó és 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szabadentalpia között:</a:t>
            </a:r>
          </a:p>
        </p:txBody>
      </p:sp>
      <p:sp>
        <p:nvSpPr>
          <p:cNvPr id="13315" name="Rectangle 9"/>
          <p:cNvSpPr txBox="1">
            <a:spLocks noChangeArrowheads="1"/>
          </p:cNvSpPr>
          <p:nvPr/>
        </p:nvSpPr>
        <p:spPr bwMode="auto">
          <a:xfrm>
            <a:off x="36513" y="655638"/>
            <a:ext cx="9144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Egyensúlyi állandó leírása termodinamikai alapon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-nak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-függését megkapjuk a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szabadentalpia hőmérsékletfüggés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éből.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szabadentalpia hőmérsékletfüggés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 (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Gibbs–Helmholtz egyenlet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18953F-D59E-4FE8-A500-FA2D07D62AEF}" type="slidenum">
              <a:rPr lang="hu-HU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0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hőmérsékletfüggése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2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27" name="Objektum 4"/>
          <p:cNvGraphicFramePr>
            <a:graphicFrameLocks noChangeAspect="1"/>
          </p:cNvGraphicFramePr>
          <p:nvPr/>
        </p:nvGraphicFramePr>
        <p:xfrm>
          <a:off x="7208838" y="1374775"/>
          <a:ext cx="18272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" name="Equation" r:id="rId6" imgW="1219200" imgH="457200" progId="Equation.3">
                  <p:embed/>
                </p:oleObj>
              </mc:Choice>
              <mc:Fallback>
                <p:oleObj name="Equation" r:id="rId6" imgW="1219200" imgH="4572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838" y="1374775"/>
                        <a:ext cx="18272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29" name="Objektum 8"/>
          <p:cNvGraphicFramePr>
            <a:graphicFrameLocks noChangeAspect="1"/>
          </p:cNvGraphicFramePr>
          <p:nvPr/>
        </p:nvGraphicFramePr>
        <p:xfrm>
          <a:off x="5424488" y="2492375"/>
          <a:ext cx="2413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6" name="Equation" r:id="rId8" imgW="1218671" imgH="253890" progId="Equation.3">
                  <p:embed/>
                </p:oleObj>
              </mc:Choice>
              <mc:Fallback>
                <p:oleObj name="Equation" r:id="rId8" imgW="1218671" imgH="25389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92375"/>
                        <a:ext cx="2413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331" name="Objektum 10"/>
          <p:cNvGraphicFramePr>
            <a:graphicFrameLocks noChangeAspect="1"/>
          </p:cNvGraphicFramePr>
          <p:nvPr/>
        </p:nvGraphicFramePr>
        <p:xfrm>
          <a:off x="1131888" y="2508250"/>
          <a:ext cx="2338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Equation" r:id="rId10" imgW="1180588" imgH="241195" progId="Equation.3">
                  <p:embed/>
                </p:oleObj>
              </mc:Choice>
              <mc:Fallback>
                <p:oleObj name="Equation" r:id="rId10" imgW="1180588" imgH="241195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508250"/>
                        <a:ext cx="233838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-36513" y="3068638"/>
            <a:ext cx="914400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utóbbi egyenletet behelyettesítjük a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Gibbs–Helmholtz egyenlet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be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TV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van't Hoff‑egyenlet az egyensúlyi állandó hőmérsékletfüggésére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6" name="Rectangle 9"/>
          <p:cNvSpPr txBox="1">
            <a:spLocks noChangeArrowheads="1"/>
          </p:cNvSpPr>
          <p:nvPr/>
        </p:nvSpPr>
        <p:spPr bwMode="auto">
          <a:xfrm>
            <a:off x="34925" y="4652963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hőmérsékletfüggésének számításához csak a </a:t>
            </a: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H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 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reakcióentalpiát kell ismerni!</a:t>
            </a:r>
            <a:endParaRPr lang="hu-H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33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3" name="Objektum 12"/>
          <p:cNvGraphicFramePr>
            <a:graphicFrameLocks noChangeAspect="1"/>
          </p:cNvGraphicFramePr>
          <p:nvPr/>
        </p:nvGraphicFramePr>
        <p:xfrm>
          <a:off x="5292725" y="3929063"/>
          <a:ext cx="3200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" name="Equation" r:id="rId12" imgW="2133600" imgH="482600" progId="Equation.3">
                  <p:embed/>
                </p:oleObj>
              </mc:Choice>
              <mc:Fallback>
                <p:oleObj name="Equation" r:id="rId12" imgW="2133600" imgH="4826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929063"/>
                        <a:ext cx="3200400" cy="723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um 13"/>
          <p:cNvGraphicFramePr>
            <a:graphicFrameLocks noChangeAspect="1"/>
          </p:cNvGraphicFramePr>
          <p:nvPr/>
        </p:nvGraphicFramePr>
        <p:xfrm>
          <a:off x="846138" y="3933825"/>
          <a:ext cx="3086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14" imgW="2057400" imgH="482600" progId="Equation.3">
                  <p:embed/>
                </p:oleObj>
              </mc:Choice>
              <mc:Fallback>
                <p:oleObj name="Equation" r:id="rId14" imgW="2057400" imgH="482600" progId="Equation.3">
                  <p:embed/>
                  <p:pic>
                    <p:nvPicPr>
                      <p:cNvPr id="0" name="Objektum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933825"/>
                        <a:ext cx="3086100" cy="7223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7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6" name="Objektum 15"/>
          <p:cNvGraphicFramePr>
            <a:graphicFrameLocks noChangeAspect="1"/>
          </p:cNvGraphicFramePr>
          <p:nvPr/>
        </p:nvGraphicFramePr>
        <p:xfrm>
          <a:off x="5314950" y="5949950"/>
          <a:ext cx="32035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" name="Equation" r:id="rId16" imgW="1879600" imgH="482600" progId="Equation.3">
                  <p:embed/>
                </p:oleObj>
              </mc:Choice>
              <mc:Fallback>
                <p:oleObj name="Equation" r:id="rId16" imgW="1879600" imgH="482600" progId="Equation.3">
                  <p:embed/>
                  <p:pic>
                    <p:nvPicPr>
                      <p:cNvPr id="0" name="Objektum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5949950"/>
                        <a:ext cx="320357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um 16"/>
          <p:cNvGraphicFramePr>
            <a:graphicFrameLocks noChangeAspect="1"/>
          </p:cNvGraphicFramePr>
          <p:nvPr/>
        </p:nvGraphicFramePr>
        <p:xfrm>
          <a:off x="731838" y="5949950"/>
          <a:ext cx="311943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" name="Equation" r:id="rId18" imgW="1828800" imgH="482600" progId="Equation.3">
                  <p:embed/>
                </p:oleObj>
              </mc:Choice>
              <mc:Fallback>
                <p:oleObj name="Equation" r:id="rId18" imgW="1828800" imgH="482600" progId="Equation.3">
                  <p:embed/>
                  <p:pic>
                    <p:nvPicPr>
                      <p:cNvPr id="0" name="Objektum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5949950"/>
                        <a:ext cx="3119437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9"/>
          <p:cNvSpPr txBox="1">
            <a:spLocks noChangeArrowheads="1"/>
          </p:cNvSpPr>
          <p:nvPr/>
        </p:nvSpPr>
        <p:spPr bwMode="auto">
          <a:xfrm>
            <a:off x="107950" y="5203825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  <a:latin typeface="Arial" charset="0"/>
              </a:rPr>
              <a:t>Ha 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FF0000"/>
                </a:solidFill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FF0000"/>
                </a:solidFill>
                <a:latin typeface="Arial" charset="0"/>
                <a:sym typeface="Symbol"/>
              </a:rPr>
              <a:t>H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 a 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T</a:t>
            </a:r>
            <a:r>
              <a:rPr lang="hu-HU" baseline="-25000" dirty="0" smtClean="0">
                <a:solidFill>
                  <a:srgbClr val="FF0000"/>
                </a:solidFill>
                <a:latin typeface="Arial" charset="0"/>
                <a:sym typeface="Symbol"/>
              </a:rPr>
              <a:t>1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</a:t>
            </a:r>
            <a:r>
              <a:rPr lang="hu-HU" i="1" dirty="0" smtClean="0">
                <a:solidFill>
                  <a:srgbClr val="FF0000"/>
                </a:solidFill>
                <a:latin typeface="Arial" charset="0"/>
                <a:sym typeface="Symbol"/>
              </a:rPr>
              <a:t> T</a:t>
            </a:r>
            <a:r>
              <a:rPr lang="hu-HU" baseline="-25000" dirty="0" smtClean="0">
                <a:solidFill>
                  <a:srgbClr val="FF0000"/>
                </a:solidFill>
                <a:latin typeface="Arial" charset="0"/>
                <a:sym typeface="Symbol"/>
              </a:rPr>
              <a:t>2 </a:t>
            </a:r>
            <a:r>
              <a:rPr lang="hu-HU" dirty="0" smtClean="0">
                <a:solidFill>
                  <a:srgbClr val="FF0000"/>
                </a:solidFill>
                <a:latin typeface="Arial" charset="0"/>
                <a:sym typeface="Symbol"/>
              </a:rPr>
              <a:t>hőmérséklettartományban nem</a:t>
            </a:r>
            <a:r>
              <a:rPr lang="hu-HU" dirty="0" smtClean="0">
                <a:solidFill>
                  <a:srgbClr val="FF0000"/>
                </a:solidFill>
                <a:latin typeface="Arial" charset="0"/>
              </a:rPr>
              <a:t> változik a hőmérséklettel, akkor </a:t>
            </a:r>
            <a:br>
              <a:rPr lang="hu-HU" dirty="0" smtClean="0">
                <a:solidFill>
                  <a:srgbClr val="FF0000"/>
                </a:solidFill>
                <a:latin typeface="Arial" charset="0"/>
              </a:rPr>
            </a:b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 van’t </a:t>
            </a:r>
            <a:r>
              <a:rPr lang="hu-H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Hoff</a:t>
            </a:r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egyenlet integrált alakja: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3038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6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 txBox="1">
            <a:spLocks noChangeArrowheads="1"/>
          </p:cNvSpPr>
          <p:nvPr/>
        </p:nvSpPr>
        <p:spPr bwMode="auto">
          <a:xfrm>
            <a:off x="107950" y="20605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Kapcsolat az egyensúly állandó és 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szabadentalpia között:</a:t>
            </a:r>
          </a:p>
        </p:txBody>
      </p:sp>
      <p:sp>
        <p:nvSpPr>
          <p:cNvPr id="14339" name="Rectangle 9"/>
          <p:cNvSpPr txBox="1">
            <a:spLocks noChangeArrowheads="1"/>
          </p:cNvSpPr>
          <p:nvPr/>
        </p:nvSpPr>
        <p:spPr bwMode="auto">
          <a:xfrm>
            <a:off x="36513" y="655638"/>
            <a:ext cx="9144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Egyensúlyi állandó leírása termodinamikai alapon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-nak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-függését megkapjuk a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szabadentalpia 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nyomás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</a:rPr>
              <a:t>függés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éből.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szabadentalpia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nyomás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függés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D52EB1-D03C-4C7F-996B-091B7C58AA95}" type="slidenum">
              <a:rPr lang="hu-HU" altLang="en-US">
                <a:solidFill>
                  <a:srgbClr val="898989"/>
                </a:solidFill>
              </a:rPr>
              <a:pPr eaLnBrk="1" hangingPunct="1"/>
              <a:t>13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4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2400" y="68263"/>
            <a:ext cx="9144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és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 K</a:t>
            </a:r>
            <a:r>
              <a:rPr lang="hu-HU" sz="2800" b="1" i="1" kern="0" baseline="-25000" dirty="0">
                <a:solidFill>
                  <a:srgbClr val="CC0099"/>
                </a:solidFill>
                <a:latin typeface="Arial" pitchFamily="34" charset="0"/>
              </a:rPr>
              <a:t>p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nyomásfüggése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50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1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2" name="Objektum 8"/>
          <p:cNvGraphicFramePr>
            <a:graphicFrameLocks noChangeAspect="1"/>
          </p:cNvGraphicFramePr>
          <p:nvPr/>
        </p:nvGraphicFramePr>
        <p:xfrm>
          <a:off x="5424488" y="2409825"/>
          <a:ext cx="2413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name="Equation" r:id="rId6" imgW="1218671" imgH="253890" progId="Equation.3">
                  <p:embed/>
                </p:oleObj>
              </mc:Choice>
              <mc:Fallback>
                <p:oleObj name="Equation" r:id="rId6" imgW="1218671" imgH="25389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09825"/>
                        <a:ext cx="2413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4" name="Objektum 10"/>
          <p:cNvGraphicFramePr>
            <a:graphicFrameLocks noChangeAspect="1"/>
          </p:cNvGraphicFramePr>
          <p:nvPr/>
        </p:nvGraphicFramePr>
        <p:xfrm>
          <a:off x="1131888" y="2420938"/>
          <a:ext cx="2338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Equation" r:id="rId8" imgW="1180588" imgH="241195" progId="Equation.3">
                  <p:embed/>
                </p:oleObj>
              </mc:Choice>
              <mc:Fallback>
                <p:oleObj name="Equation" r:id="rId8" imgW="1180588" imgH="241195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2420938"/>
                        <a:ext cx="233838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4572000" y="2978150"/>
            <a:ext cx="4068763" cy="936625"/>
          </a:xfrm>
          <a:prstGeom prst="rect">
            <a:avLst/>
          </a:prstGeom>
          <a:noFill/>
          <a:ln w="254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hu-HU" altLang="en-US" baseline="30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mindig 1 bar nyomáshoz tartozik, </a:t>
            </a:r>
          </a:p>
          <a:p>
            <a:pPr algn="just"/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nem változik a nyomással</a:t>
            </a:r>
          </a:p>
          <a:p>
            <a:pPr algn="just"/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hu-HU" altLang="en-US" b="1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b="1" i="1" baseline="-25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nem változik a nyomással</a:t>
            </a:r>
            <a:endParaRPr lang="hu-HU" altLang="en-US" b="1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4356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7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4359" name="Objektum 6"/>
          <p:cNvGraphicFramePr>
            <a:graphicFrameLocks noChangeAspect="1"/>
          </p:cNvGraphicFramePr>
          <p:nvPr/>
        </p:nvGraphicFramePr>
        <p:xfrm>
          <a:off x="3965575" y="1303338"/>
          <a:ext cx="133826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9" name="Equation" r:id="rId10" imgW="774364" imgH="482391" progId="Equation.3">
                  <p:embed/>
                </p:oleObj>
              </mc:Choice>
              <mc:Fallback>
                <p:oleObj name="Equation" r:id="rId10" imgW="774364" imgH="482391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575" y="1303338"/>
                        <a:ext cx="133826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0" name="Rectangle 3"/>
          <p:cNvSpPr>
            <a:spLocks noChangeArrowheads="1"/>
          </p:cNvSpPr>
          <p:nvPr/>
        </p:nvSpPr>
        <p:spPr bwMode="auto">
          <a:xfrm>
            <a:off x="0" y="809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" name="Objektum 19"/>
          <p:cNvGraphicFramePr>
            <a:graphicFrameLocks noChangeAspect="1"/>
          </p:cNvGraphicFramePr>
          <p:nvPr/>
        </p:nvGraphicFramePr>
        <p:xfrm>
          <a:off x="1371600" y="5949950"/>
          <a:ext cx="57102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Equation" r:id="rId12" imgW="3594100" imgH="571500" progId="Equation.3">
                  <p:embed/>
                </p:oleObj>
              </mc:Choice>
              <mc:Fallback>
                <p:oleObj name="Equation" r:id="rId12" imgW="3594100" imgH="571500" progId="Equation.3">
                  <p:embed/>
                  <p:pic>
                    <p:nvPicPr>
                      <p:cNvPr id="0" name="Objektum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949950"/>
                        <a:ext cx="57102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9"/>
          <p:cNvSpPr txBox="1">
            <a:spLocks noChangeArrowheads="1"/>
          </p:cNvSpPr>
          <p:nvPr/>
        </p:nvSpPr>
        <p:spPr bwMode="auto">
          <a:xfrm>
            <a:off x="34925" y="530066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/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G*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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ln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egyenletet behelyettesítjük </a:t>
            </a:r>
            <a:r>
              <a:rPr lang="en-GB" altLang="en-US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nyomásfüggési</a:t>
            </a:r>
            <a:r>
              <a:rPr lang="en-GB" altLang="en-US">
                <a:solidFill>
                  <a:srgbClr val="0000CC"/>
                </a:solidFill>
                <a:latin typeface="Arial" panose="020B0604020202020204" pitchFamily="34" charset="0"/>
              </a:rPr>
              <a:t> egyenlet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ébe:</a:t>
            </a:r>
          </a:p>
        </p:txBody>
      </p:sp>
      <p:sp>
        <p:nvSpPr>
          <p:cNvPr id="36" name="Rectangle 9"/>
          <p:cNvSpPr txBox="1">
            <a:spLocks noChangeArrowheads="1"/>
          </p:cNvSpPr>
          <p:nvPr/>
        </p:nvSpPr>
        <p:spPr bwMode="auto">
          <a:xfrm>
            <a:off x="323850" y="2852738"/>
            <a:ext cx="47164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nyomásfüggése: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2" name="Objektum 21"/>
          <p:cNvGraphicFramePr>
            <a:graphicFrameLocks noChangeAspect="1"/>
          </p:cNvGraphicFramePr>
          <p:nvPr/>
        </p:nvGraphicFramePr>
        <p:xfrm>
          <a:off x="1268413" y="3335338"/>
          <a:ext cx="16954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1" name="Equation" r:id="rId14" imgW="1066800" imgH="419100" progId="Equation.3">
                  <p:embed/>
                </p:oleObj>
              </mc:Choice>
              <mc:Fallback>
                <p:oleObj name="Equation" r:id="rId14" imgW="1066800" imgH="419100" progId="Equation.3">
                  <p:embed/>
                  <p:pic>
                    <p:nvPicPr>
                      <p:cNvPr id="0" name="Objektum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3335338"/>
                        <a:ext cx="1695450" cy="6699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9"/>
          <p:cNvSpPr txBox="1">
            <a:spLocks noChangeArrowheads="1"/>
          </p:cNvSpPr>
          <p:nvPr/>
        </p:nvSpPr>
        <p:spPr bwMode="auto">
          <a:xfrm>
            <a:off x="36513" y="407670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x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nyomásfüggésének számításához csak a </a:t>
            </a:r>
            <a:r>
              <a:rPr lang="hu-HU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 </a:t>
            </a:r>
            <a:r>
              <a:rPr lang="hu-HU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reakciótérfogatot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kell ismerni!</a:t>
            </a:r>
          </a:p>
          <a:p>
            <a:pPr>
              <a:defRPr/>
            </a:pPr>
            <a:r>
              <a:rPr lang="hu-HU" dirty="0" err="1" smtClean="0">
                <a:solidFill>
                  <a:srgbClr val="0000CC"/>
                </a:solidFill>
                <a:latin typeface="Arial" charset="0"/>
              </a:rPr>
              <a:t>Mólszámváltozással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 járó gázreakcióknál </a:t>
            </a:r>
            <a:r>
              <a:rPr lang="hu-HU" i="1" dirty="0" smtClean="0">
                <a:solidFill>
                  <a:srgbClr val="0000CC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 </a:t>
            </a: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nagy. 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Folyadékfázisú reakcióknál </a:t>
            </a:r>
            <a:r>
              <a:rPr lang="hu-HU" i="1" dirty="0" smtClean="0">
                <a:solidFill>
                  <a:srgbClr val="0000CC"/>
                </a:solidFill>
                <a:latin typeface="Arial" charset="0"/>
                <a:sym typeface="Symbol"/>
              </a:rPr>
              <a:t>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r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/>
              </a:rPr>
              <a:t>V</a:t>
            </a: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 kicsi, </a:t>
            </a:r>
            <a:b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</a:br>
            <a:r>
              <a:rPr lang="hu-HU" dirty="0" smtClean="0">
                <a:solidFill>
                  <a:srgbClr val="0000CC"/>
                </a:solidFill>
                <a:latin typeface="Arial" charset="0"/>
                <a:sym typeface="Symbol"/>
              </a:rPr>
              <a:t>de nagy nyomásváltozásnak már van mérhető hatása </a:t>
            </a:r>
            <a:r>
              <a:rPr lang="hu-HU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</a:t>
            </a:r>
            <a:r>
              <a:rPr lang="hu-HU" i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x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hu-HU" dirty="0" err="1" smtClean="0">
                <a:solidFill>
                  <a:srgbClr val="0000CC"/>
                </a:solidFill>
                <a:latin typeface="Arial" charset="0"/>
              </a:rPr>
              <a:t>-re</a:t>
            </a:r>
            <a:r>
              <a:rPr lang="hu-HU" dirty="0" smtClean="0">
                <a:solidFill>
                  <a:srgbClr val="0000CC"/>
                </a:solidFill>
                <a:latin typeface="Arial" charset="0"/>
              </a:rPr>
              <a:t>.</a:t>
            </a:r>
            <a:endParaRPr lang="hu-HU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024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34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 legkisebb kényszer elve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672C9E-E71F-4F43-A0E9-D381490767D0}" type="slidenum">
              <a:rPr lang="hu-HU" altLang="en-US">
                <a:solidFill>
                  <a:srgbClr val="898989"/>
                </a:solidFill>
              </a:rPr>
              <a:pPr eaLnBrk="1" hangingPunct="1"/>
              <a:t>14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5" name="Rectangle 9"/>
          <p:cNvSpPr txBox="1">
            <a:spLocks noChangeArrowheads="1"/>
          </p:cNvSpPr>
          <p:nvPr/>
        </p:nvSpPr>
        <p:spPr bwMode="auto">
          <a:xfrm>
            <a:off x="11113" y="404813"/>
            <a:ext cx="91440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TV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</a:rPr>
              <a:t>Kémiai egyensúlyban levő rendszerben külső hatásra olyan átalakulás indul meg amely az okozott változás mértékét csökkenti (Le-Chatelier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>
                <a:solidFill>
                  <a:srgbClr val="800000"/>
                </a:solidFill>
                <a:latin typeface="Arial" panose="020B0604020202020204" pitchFamily="34" charset="0"/>
              </a:rPr>
              <a:t>Braun-elv)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hőmérséklet növelése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endoterm irányba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hőmérséklet csökkentése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exoterm irányba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nyomás növelése 	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térfogatcsökkenés felé 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nyomás csökkentése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térfogatnövekedés felé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reaktáns hozzáadása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a termékek irányába</a:t>
            </a:r>
            <a:b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termék hozzáadása 	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 egyensúly eltolódása a reaktánsok irányába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6513" y="2505075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  <a:t>A fenti a középiskolás anyag volt, állítások indoklás nélkül.</a:t>
            </a:r>
            <a:b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006600"/>
                </a:solidFill>
                <a:latin typeface="Arial" panose="020B0604020202020204" pitchFamily="34" charset="0"/>
              </a:rPr>
              <a:t>Most már mindent képletekkel számítani tudunk, és a fentiek a képletekből következnek!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-36513" y="3213100"/>
            <a:ext cx="91440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1) A hőmérséklet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Ha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negatív (exoterm reakció), akkor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növelésére </a:t>
            </a:r>
            <a:r>
              <a:rPr lang="hu-HU" altLang="en-US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úgy változik meg, </a:t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hogy az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endoterm irányba tolódjon el.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3635375" y="3233738"/>
          <a:ext cx="156210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Equation" r:id="rId6" imgW="1040948" imgH="418918" progId="Equation.3">
                  <p:embed/>
                </p:oleObj>
              </mc:Choice>
              <mc:Fallback>
                <p:oleObj name="Equation" r:id="rId6" imgW="1040948" imgH="418918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233738"/>
                        <a:ext cx="1562100" cy="62706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-36513" y="4652963"/>
            <a:ext cx="9144001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2) A nyomás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Ha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V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negatív, akkor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növelésére </a:t>
            </a:r>
            <a:r>
              <a:rPr lang="hu-HU" altLang="en-US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úgy változik meg, </a:t>
            </a:r>
            <a:b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hogy az 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a térfogat növekedése irányába tolódjon el állandó </a:t>
            </a:r>
            <a:r>
              <a:rPr lang="hu-HU" altLang="en-US" dirty="0" smtClean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hőmérsékletnél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 </a:t>
            </a:r>
            <a:r>
              <a:rPr lang="hu-HU" altLang="en-US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3635375" y="4652963"/>
          <a:ext cx="16954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Equation" r:id="rId8" imgW="1066800" imgH="419100" progId="Equation.3">
                  <p:embed/>
                </p:oleObj>
              </mc:Choice>
              <mc:Fallback>
                <p:oleObj name="Equation" r:id="rId8" imgW="1066800" imgH="4191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652963"/>
                        <a:ext cx="1695450" cy="6699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-47625" y="5935663"/>
            <a:ext cx="914400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FF0000"/>
                </a:solidFill>
                <a:latin typeface="Arial" panose="020B0604020202020204" pitchFamily="34" charset="0"/>
              </a:rPr>
              <a:t>3) Reaktáns hozzáadásának hatása: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Reaktáns hozzáadására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egyensúly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annak fogyása irányába tolódik el. </a:t>
            </a:r>
            <a:r>
              <a:rPr lang="hu-HU" altLang="en-US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/>
        </p:nvGraphicFramePr>
        <p:xfrm>
          <a:off x="4119563" y="5929313"/>
          <a:ext cx="1866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10" imgW="939392" imgH="380835" progId="Equation.3">
                  <p:embed/>
                </p:oleObj>
              </mc:Choice>
              <mc:Fallback>
                <p:oleObj name="Equation" r:id="rId10" imgW="939392" imgH="380835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5929313"/>
                        <a:ext cx="18669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8297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Kémiai egyensúly: két figyelmeztetés!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7A3B1B-9EF5-406B-89AC-9DF3507889D5}" type="slidenum">
              <a:rPr lang="hu-HU" altLang="en-US">
                <a:solidFill>
                  <a:srgbClr val="898989"/>
                </a:solidFill>
              </a:rPr>
              <a:pPr eaLnBrk="1" hangingPunct="1"/>
              <a:t>15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9" name="Rectangle 9"/>
          <p:cNvSpPr txBox="1">
            <a:spLocks noChangeArrowheads="1"/>
          </p:cNvSpPr>
          <p:nvPr/>
        </p:nvSpPr>
        <p:spPr bwMode="auto">
          <a:xfrm>
            <a:off x="11113" y="704850"/>
            <a:ext cx="3840162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1) Kémiai egyensúlyban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az ellentétes irányú reakciók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sebessége azonos,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de a koncentrációk nem azonosak!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6513" y="4233863"/>
            <a:ext cx="9144000" cy="27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2)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Az eddigiekben mindig feltételeztük, hogy egyetlen kémiai egyensúly van jelen,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(vagy ha több kémiai egyensúly van, akkor azok nincsenek kölcsönhatásban).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több, egymással kölcsönható kémiai egyensúly van jelen,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akkor az eddigi egyenletek egy-egy egyensúlyra nem teljesülnek,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a legkisebb kényszer elve nem működik. </a:t>
            </a:r>
          </a:p>
        </p:txBody>
      </p:sp>
      <p:pic>
        <p:nvPicPr>
          <p:cNvPr id="16391" name="Picture 2" descr="http://www.chem.queensu.ca/people/faculty/mombourquette/firstyrchem/equilibrium/Equilibriu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765175"/>
            <a:ext cx="29035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6948488" y="1308100"/>
            <a:ext cx="2227262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reakciósebességek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hu-HU" dirty="0" smtClean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koncentrációk</a:t>
            </a:r>
          </a:p>
        </p:txBody>
      </p:sp>
      <p:sp>
        <p:nvSpPr>
          <p:cNvPr id="16393" name="Rectangle 9"/>
          <p:cNvSpPr txBox="1">
            <a:spLocks noChangeArrowheads="1"/>
          </p:cNvSpPr>
          <p:nvPr/>
        </p:nvSpPr>
        <p:spPr bwMode="auto">
          <a:xfrm>
            <a:off x="4481513" y="3573463"/>
            <a:ext cx="253841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beáll az egyensúly </a:t>
            </a: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endParaRPr lang="hu-HU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149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en-US" sz="3200" b="1">
                <a:solidFill>
                  <a:srgbClr val="C00000"/>
                </a:solidFill>
                <a:latin typeface="Arial" panose="020B0604020202020204" pitchFamily="34" charset="0"/>
              </a:rPr>
              <a:t>Kémiai egyensúly</a:t>
            </a:r>
          </a:p>
          <a:p>
            <a:pPr algn="ctr" eaLnBrk="1" hangingPunct="1"/>
            <a:r>
              <a:rPr lang="hu-HU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/>
            <a:endParaRPr lang="hu-HU" altLang="en-US" sz="32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/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D089CE-6382-4229-BE5F-DF17561623E2}" type="slidenum">
              <a:rPr lang="hu-HU" altLang="en-US">
                <a:solidFill>
                  <a:srgbClr val="898989"/>
                </a:solidFill>
              </a:rPr>
              <a:pPr eaLnBrk="1" hangingPunct="1"/>
              <a:t>16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7412" name="Picture 6" descr="http://egypt.worldcupblog.org/files/2011/04/The-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09938"/>
            <a:ext cx="317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3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Sztöchiometriai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együttható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Téglalap 4"/>
              <p:cNvSpPr>
                <a:spLocks noChangeArrowheads="1"/>
              </p:cNvSpPr>
              <p:nvPr/>
            </p:nvSpPr>
            <p:spPr bwMode="auto">
              <a:xfrm>
                <a:off x="395288" y="908050"/>
                <a:ext cx="8353425" cy="505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hu-HU" sz="2000" dirty="0">
                    <a:cs typeface="Arial" charset="0"/>
                  </a:rPr>
                  <a:t> </a:t>
                </a:r>
                <a:endParaRPr lang="hu-HU" sz="2000" dirty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cs typeface="Arial" charset="0"/>
                </a:endParaRPr>
              </a:p>
              <a:p>
                <a:pPr>
                  <a:defRPr/>
                </a:pP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</a:t>
                </a:r>
                <a:r>
                  <a:rPr lang="hu-HU" sz="2000" u="sng" dirty="0" err="1">
                    <a:solidFill>
                      <a:srgbClr val="0000CC"/>
                    </a:solidFill>
                    <a:latin typeface="Arial" pitchFamily="34" charset="0"/>
                  </a:rPr>
                  <a:t>sztöchiometriai</a:t>
                </a:r>
                <a:r>
                  <a:rPr lang="hu-HU" sz="2000" u="sng" dirty="0">
                    <a:solidFill>
                      <a:srgbClr val="0000CC"/>
                    </a:solidFill>
                    <a:latin typeface="Arial" pitchFamily="34" charset="0"/>
                  </a:rPr>
                  <a:t> együttható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  (a termokémiában használtuk először)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általános kémiai reakció	</a:t>
                </a:r>
                <a:r>
                  <a:rPr lang="hu-HU" sz="2000" dirty="0" smtClean="0">
                    <a:solidFill>
                      <a:srgbClr val="0000CC"/>
                    </a:solidFill>
                    <a:latin typeface="Arial" pitchFamily="34" charset="0"/>
                  </a:rPr>
                  <a:t>:     </a:t>
                </a:r>
                <a14:m>
                  <m:oMath xmlns:m="http://schemas.openxmlformats.org/officeDocument/2006/math">
                    <m:r>
                      <a:rPr lang="hu-HU" sz="20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2000" i="1">
                        <a:latin typeface="Cambria Math" panose="02040503050406030204" pitchFamily="18" charset="0"/>
                      </a:rPr>
                      <m:t>0=</m:t>
                    </m:r>
                    <m:nary>
                      <m:naryPr>
                        <m:chr m:val="∑"/>
                        <m:supHide m:val="on"/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hu-HU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hu-H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20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</m:t>
                            </m:r>
                          </m:e>
                          <m:sub>
                            <m:r>
                              <a:rPr lang="hu-HU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hu-H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	</a:t>
                </a:r>
                <a:r>
                  <a:rPr lang="hu-HU" sz="2000" dirty="0" err="1">
                    <a:solidFill>
                      <a:srgbClr val="0000CC"/>
                    </a:solidFill>
                    <a:latin typeface="Arial" pitchFamily="34" charset="0"/>
                  </a:rPr>
                  <a:t>reaktánsra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hu-HU" sz="2000" u="words" dirty="0">
                    <a:solidFill>
                      <a:srgbClr val="0000CC"/>
                    </a:solidFill>
                    <a:latin typeface="Arial" pitchFamily="34" charset="0"/>
                  </a:rPr>
                  <a:t>negatív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, a termékre </a:t>
                </a:r>
                <a:r>
                  <a:rPr lang="hu-HU" sz="2000" u="words" dirty="0">
                    <a:solidFill>
                      <a:srgbClr val="0000CC"/>
                    </a:solidFill>
                    <a:latin typeface="Arial" pitchFamily="34" charset="0"/>
                  </a:rPr>
                  <a:t>pozitív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</a:rPr>
                  <a:t>A</a:t>
                </a:r>
                <a:r>
                  <a:rPr lang="hu-HU" sz="2000" i="1" baseline="-25000" dirty="0">
                    <a:solidFill>
                      <a:srgbClr val="0000CC"/>
                    </a:solidFill>
                    <a:latin typeface="Arial" pitchFamily="34" charset="0"/>
                  </a:rPr>
                  <a:t>j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az anyag képlete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FF0000"/>
                    </a:solidFill>
                    <a:latin typeface="Arial" pitchFamily="34" charset="0"/>
                  </a:rPr>
                  <a:t>Például:		</a:t>
                </a: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= 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</a:t>
                </a: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            0 =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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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1 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+ 2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</a:t>
                </a:r>
              </a:p>
              <a:p>
                <a:pPr>
                  <a:defRPr/>
                </a:pP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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</a:rPr>
                  <a:t>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1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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2 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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1	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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3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+2 </a:t>
                </a:r>
                <a:endParaRPr lang="hu-HU" sz="2000" dirty="0">
                  <a:solidFill>
                    <a:srgbClr val="0000CC"/>
                  </a:solidFill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</a:t>
                </a:r>
                <a:r>
                  <a:rPr lang="en-GB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1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” 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 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”O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” 	</a:t>
                </a:r>
                <a:r>
                  <a:rPr lang="hu-HU" sz="2000" i="1" dirty="0">
                    <a:solidFill>
                      <a:srgbClr val="0000CC"/>
                    </a:solidFill>
                    <a:latin typeface="Arial" pitchFamily="34" charset="0"/>
                    <a:sym typeface="Symbol"/>
                  </a:rPr>
                  <a:t>A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3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 = ” H</a:t>
                </a:r>
                <a:r>
                  <a:rPr lang="hu-HU" sz="2000" baseline="-25000" dirty="0">
                    <a:solidFill>
                      <a:srgbClr val="0000CC"/>
                    </a:solidFill>
                    <a:latin typeface="Arial" pitchFamily="34" charset="0"/>
                  </a:rPr>
                  <a:t>2</a:t>
                </a:r>
                <a: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  <a:t>O” </a:t>
                </a:r>
                <a:br>
                  <a:rPr lang="hu-HU" sz="2000" dirty="0">
                    <a:solidFill>
                      <a:srgbClr val="0000CC"/>
                    </a:solidFill>
                    <a:latin typeface="Arial" pitchFamily="34" charset="0"/>
                  </a:rPr>
                </a:br>
                <a:endParaRPr lang="hu-HU" sz="2000" dirty="0">
                  <a:solidFill>
                    <a:srgbClr val="0000CC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21509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908050"/>
                <a:ext cx="8353425" cy="5051768"/>
              </a:xfrm>
              <a:prstGeom prst="rect">
                <a:avLst/>
              </a:prstGeom>
              <a:blipFill rotWithShape="0">
                <a:blip r:embed="rId4"/>
                <a:stretch>
                  <a:fillRect l="-8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418DBE-5DA3-4419-918F-DB76B5990ACC}" type="slidenum">
              <a:rPr lang="hu-HU" altLang="en-US">
                <a:solidFill>
                  <a:srgbClr val="898989"/>
                </a:solidFill>
              </a:rPr>
              <a:pPr eaLnBrk="1" hangingPunct="1"/>
              <a:t>2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280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Az egyensúlyi állandó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99" name="Szövegdoboz 8"/>
          <p:cNvSpPr txBox="1">
            <a:spLocks noChangeArrowheads="1"/>
          </p:cNvSpPr>
          <p:nvPr/>
        </p:nvSpPr>
        <p:spPr bwMode="auto">
          <a:xfrm>
            <a:off x="179388" y="549275"/>
            <a:ext cx="6726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Egyensúlyi állandó a középiskolában:</a:t>
            </a:r>
          </a:p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moláris koncentrációkkal kifejezett egyensúlyi állandó </a:t>
            </a:r>
          </a:p>
        </p:txBody>
      </p:sp>
      <p:sp>
        <p:nvSpPr>
          <p:cNvPr id="410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2" name="Szövegdoboz 8"/>
          <p:cNvSpPr txBox="1">
            <a:spLocks noChangeArrowheads="1"/>
          </p:cNvSpPr>
          <p:nvPr/>
        </p:nvSpPr>
        <p:spPr bwMode="auto">
          <a:xfrm>
            <a:off x="271463" y="1444625"/>
            <a:ext cx="5002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    </a:t>
            </a:r>
          </a:p>
        </p:txBody>
      </p:sp>
      <p:sp>
        <p:nvSpPr>
          <p:cNvPr id="7" name="Szövegdoboz 8"/>
          <p:cNvSpPr txBox="1">
            <a:spLocks noChangeArrowheads="1"/>
          </p:cNvSpPr>
          <p:nvPr/>
        </p:nvSpPr>
        <p:spPr bwMode="auto">
          <a:xfrm>
            <a:off x="222250" y="3460750"/>
            <a:ext cx="542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móltörtekkel kifejezett egyensúlyi állandó: </a:t>
            </a:r>
          </a:p>
        </p:txBody>
      </p:sp>
      <p:sp>
        <p:nvSpPr>
          <p:cNvPr id="410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153" name="Objektum 3"/>
          <p:cNvGraphicFramePr>
            <a:graphicFrameLocks noChangeAspect="1"/>
          </p:cNvGraphicFramePr>
          <p:nvPr/>
        </p:nvGraphicFramePr>
        <p:xfrm>
          <a:off x="6376988" y="3141663"/>
          <a:ext cx="1866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Equation" r:id="rId6" imgW="939392" imgH="380835" progId="Equation.3">
                  <p:embed/>
                </p:oleObj>
              </mc:Choice>
              <mc:Fallback>
                <p:oleObj name="Equation" r:id="rId6" imgW="939392" imgH="380835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3141663"/>
                        <a:ext cx="1866900" cy="7524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zövegdoboz 8"/>
          <p:cNvSpPr txBox="1">
            <a:spLocks noChangeArrowheads="1"/>
          </p:cNvSpPr>
          <p:nvPr/>
        </p:nvSpPr>
        <p:spPr bwMode="auto">
          <a:xfrm>
            <a:off x="34925" y="4160838"/>
            <a:ext cx="5110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  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  </a:t>
            </a:r>
          </a:p>
        </p:txBody>
      </p:sp>
      <p:sp>
        <p:nvSpPr>
          <p:cNvPr id="11" name="Szövegdoboz 8"/>
          <p:cNvSpPr txBox="1">
            <a:spLocks noChangeArrowheads="1"/>
          </p:cNvSpPr>
          <p:nvPr/>
        </p:nvSpPr>
        <p:spPr bwMode="auto">
          <a:xfrm>
            <a:off x="4763" y="5084763"/>
            <a:ext cx="643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parciális nyomásokkal kifejezett egyensúlyi állandó: </a:t>
            </a: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157" name="Objektum 7"/>
          <p:cNvGraphicFramePr>
            <a:graphicFrameLocks noChangeAspect="1"/>
          </p:cNvGraphicFramePr>
          <p:nvPr/>
        </p:nvGraphicFramePr>
        <p:xfrm>
          <a:off x="6346825" y="5013325"/>
          <a:ext cx="19383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Equation" r:id="rId8" imgW="1206500" imgH="508000" progId="Equation.3">
                  <p:embed/>
                </p:oleObj>
              </mc:Choice>
              <mc:Fallback>
                <p:oleObj name="Equation" r:id="rId8" imgW="1206500" imgH="50800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825" y="5013325"/>
                        <a:ext cx="1938338" cy="8286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ktum 1"/>
          <p:cNvGraphicFramePr>
            <a:graphicFrameLocks noChangeAspect="1"/>
          </p:cNvGraphicFramePr>
          <p:nvPr/>
        </p:nvGraphicFramePr>
        <p:xfrm>
          <a:off x="4879975" y="1281113"/>
          <a:ext cx="1563688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Equation" r:id="rId10" imgW="787400" imgH="431800" progId="Equation.3">
                  <p:embed/>
                </p:oleObj>
              </mc:Choice>
              <mc:Fallback>
                <p:oleObj name="Equation" r:id="rId10" imgW="787400" imgH="431800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281113"/>
                        <a:ext cx="1563688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um 3"/>
          <p:cNvGraphicFramePr>
            <a:graphicFrameLocks noChangeAspect="1"/>
          </p:cNvGraphicFramePr>
          <p:nvPr/>
        </p:nvGraphicFramePr>
        <p:xfrm>
          <a:off x="5068888" y="3971925"/>
          <a:ext cx="3332162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12" imgW="1676400" imgH="431800" progId="Equation.3">
                  <p:embed/>
                </p:oleObj>
              </mc:Choice>
              <mc:Fallback>
                <p:oleObj name="Equation" r:id="rId12" imgW="16764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3971925"/>
                        <a:ext cx="3332162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zövegdoboz 8"/>
          <p:cNvSpPr txBox="1">
            <a:spLocks noChangeArrowheads="1"/>
          </p:cNvSpPr>
          <p:nvPr/>
        </p:nvSpPr>
        <p:spPr bwMode="auto">
          <a:xfrm>
            <a:off x="3175" y="6105525"/>
            <a:ext cx="5251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  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   egyensúly reakciónál: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B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   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5027613" y="5927725"/>
          <a:ext cx="396081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14" imgW="1993900" imgH="457200" progId="Equation.3">
                  <p:embed/>
                </p:oleObj>
              </mc:Choice>
              <mc:Fallback>
                <p:oleObj name="Equation" r:id="rId14" imgW="1993900" imgH="4572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613" y="5927725"/>
                        <a:ext cx="3960812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4" name="Szövegdoboz 8"/>
          <p:cNvSpPr txBox="1">
            <a:spLocks noChangeArrowheads="1"/>
          </p:cNvSpPr>
          <p:nvPr/>
        </p:nvSpPr>
        <p:spPr bwMode="auto">
          <a:xfrm>
            <a:off x="288925" y="2165350"/>
            <a:ext cx="6837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Bevezetése a középiskolában reakciókinetikai alapon:</a:t>
            </a:r>
          </a:p>
          <a:p>
            <a:pPr eaLnBrk="1" hangingPunct="1"/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[A][B];  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[C][D];       egyensúlyban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r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, tehát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=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/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baseline="-25000">
                <a:solidFill>
                  <a:srgbClr val="0066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= [C][D] / [A][B]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0499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Reakciószabadentalpia</a:t>
            </a:r>
            <a:r>
              <a:rPr lang="hu-HU" sz="2800" kern="0" dirty="0">
                <a:solidFill>
                  <a:srgbClr val="CC0099"/>
                </a:solidFill>
                <a:latin typeface="Arial" pitchFamily="34" charset="0"/>
              </a:rPr>
              <a:t> (ismétlés)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Szövegdoboz 8"/>
          <p:cNvSpPr txBox="1">
            <a:spLocks noChangeArrowheads="1"/>
          </p:cNvSpPr>
          <p:nvPr/>
        </p:nvSpPr>
        <p:spPr bwMode="auto">
          <a:xfrm>
            <a:off x="179388" y="723900"/>
            <a:ext cx="7756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Volt már a „II. főtétel” fejezetben („termokémia szabadentalpiával”):</a:t>
            </a:r>
          </a:p>
          <a:p>
            <a:pPr eaLnBrk="1" hangingPunct="1"/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standard reakciószabadentalpia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</a:p>
          <a:p>
            <a:pPr eaLnBrk="1" hangingPunct="1"/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a standard állapotú, tiszta termékek és reaktánsok </a:t>
            </a:r>
            <a:b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szabadentalpiáinak különbsége.</a:t>
            </a:r>
          </a:p>
          <a:p>
            <a:pPr eaLnBrk="1" hangingPunct="1"/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6" name="Szövegdoboz 8"/>
          <p:cNvSpPr txBox="1">
            <a:spLocks noChangeArrowheads="1"/>
          </p:cNvSpPr>
          <p:nvPr/>
        </p:nvSpPr>
        <p:spPr bwMode="auto">
          <a:xfrm>
            <a:off x="271463" y="2741613"/>
            <a:ext cx="413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Standard reakciószabadentalpia:  </a:t>
            </a:r>
          </a:p>
        </p:txBody>
      </p:sp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Szövegdoboz 8"/>
          <p:cNvSpPr txBox="1">
            <a:spLocks noChangeArrowheads="1"/>
          </p:cNvSpPr>
          <p:nvPr/>
        </p:nvSpPr>
        <p:spPr bwMode="auto">
          <a:xfrm>
            <a:off x="250825" y="4468813"/>
            <a:ext cx="595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Reakciószabadentalpia tetszőleges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nyomáson:  </a:t>
            </a:r>
          </a:p>
        </p:txBody>
      </p:sp>
      <p:sp>
        <p:nvSpPr>
          <p:cNvPr id="5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31" name="Objektum 11"/>
          <p:cNvGraphicFramePr>
            <a:graphicFrameLocks noChangeAspect="1"/>
          </p:cNvGraphicFramePr>
          <p:nvPr/>
        </p:nvGraphicFramePr>
        <p:xfrm>
          <a:off x="4860925" y="2708275"/>
          <a:ext cx="183991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5" imgW="1143000" imgH="355600" progId="Equation.3">
                  <p:embed/>
                </p:oleObj>
              </mc:Choice>
              <mc:Fallback>
                <p:oleObj name="Equation" r:id="rId5" imgW="1143000" imgH="355600" progId="Equation.3">
                  <p:embed/>
                  <p:pic>
                    <p:nvPicPr>
                      <p:cNvPr id="0" name="Objektum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2708275"/>
                        <a:ext cx="183991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33" name="Objektum 3"/>
          <p:cNvGraphicFramePr>
            <a:graphicFrameLocks noChangeAspect="1"/>
          </p:cNvGraphicFramePr>
          <p:nvPr/>
        </p:nvGraphicFramePr>
        <p:xfrm>
          <a:off x="6454775" y="4481513"/>
          <a:ext cx="24860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7" imgW="1320227" imgH="355446" progId="Equation.3">
                  <p:embed/>
                </p:oleObj>
              </mc:Choice>
              <mc:Fallback>
                <p:oleObj name="Equation" r:id="rId7" imgW="1320227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775" y="4481513"/>
                        <a:ext cx="24860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720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07950" y="357346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2)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a 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-edik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anyag 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mólját juttatjuk.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elegyben a komponensek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mólszámával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9"/>
          <p:cNvSpPr txBox="1">
            <a:spLocks noChangeArrowheads="1"/>
          </p:cNvSpPr>
          <p:nvPr/>
        </p:nvSpPr>
        <p:spPr bwMode="auto">
          <a:xfrm>
            <a:off x="107950" y="692150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1)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a 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-edik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anyag egy mólját juttatjuk.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Mekkora lesz a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megváltozása?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8" name="Objektum 4"/>
          <p:cNvGraphicFramePr>
            <a:graphicFrameLocks noChangeAspect="1"/>
          </p:cNvGraphicFramePr>
          <p:nvPr/>
        </p:nvGraphicFramePr>
        <p:xfrm>
          <a:off x="2870200" y="6105525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6105525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9"/>
              <p:cNvSpPr txBox="1">
                <a:spLocks noChangeArrowheads="1"/>
              </p:cNvSpPr>
              <p:nvPr/>
            </p:nvSpPr>
            <p:spPr bwMode="auto">
              <a:xfrm>
                <a:off x="107950" y="1844824"/>
                <a:ext cx="8928100" cy="1584895"/>
              </a:xfrm>
              <a:prstGeom prst="rect">
                <a:avLst/>
              </a:prstGeom>
              <a:noFill/>
              <a:ln w="25400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hu-HU" altLang="en-US" sz="20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Ismétlés:</a:t>
                </a:r>
              </a:p>
              <a:p>
                <a:pPr eaLnBrk="1" hangingPunct="1"/>
                <a:r>
                  <a:rPr lang="hu-HU" altLang="en-US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DEF</a:t>
                </a:r>
                <a:r>
                  <a:rPr lang="hu-HU" altLang="en-US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u="sng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kémiai potenciál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avagy </a:t>
                </a:r>
                <a:r>
                  <a:rPr lang="hu-HU" altLang="en-US" u="sng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parciális moláris szabadentalpia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: </a:t>
                </a:r>
                <a:b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</a:b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G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megváltozása, ha elegyhez állandó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T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hőmérséklet,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p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nyomás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alt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hu-HU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hu-HU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u-HU" altLang="en-US" i="1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 </m:t>
                                </m:r>
                                <m:r>
                                  <a:rPr lang="hu-HU" alt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 </m:t>
                                    </m:r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alt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u-HU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alt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hu-HU" alt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hu-HU" alt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/>
                </a:r>
                <a:b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</a:br>
                <a:r>
                  <a:rPr lang="hu-HU" altLang="en-US" dirty="0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és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elegyösszetétel mellett </a:t>
                </a:r>
                <a:r>
                  <a:rPr lang="hu-HU" altLang="en-US">
                    <a:solidFill>
                      <a:srgbClr val="C00000"/>
                    </a:solidFill>
                    <a:latin typeface="Arial" panose="020B0604020202020204" pitchFamily="34" charset="0"/>
                  </a:rPr>
                  <a:t>az </a:t>
                </a:r>
                <a:r>
                  <a:rPr lang="hu-HU" altLang="en-US" i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j</a:t>
                </a:r>
                <a:r>
                  <a:rPr lang="hu-HU" altLang="en-US" smtClean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-edik </a:t>
                </a:r>
                <a:r>
                  <a:rPr lang="hu-HU" altLang="en-US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komponens egy mólját adjuk. </a:t>
                </a:r>
              </a:p>
            </p:txBody>
          </p:sp>
        </mc:Choice>
        <mc:Fallback xmlns="">
          <p:sp>
            <p:nvSpPr>
              <p:cNvPr id="7" name="Rectang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50" y="1844824"/>
                <a:ext cx="8928100" cy="1584895"/>
              </a:xfrm>
              <a:prstGeom prst="rect">
                <a:avLst/>
              </a:prstGeom>
              <a:blipFill rotWithShape="0">
                <a:blip r:embed="rId8"/>
                <a:stretch>
                  <a:fillRect l="-613" t="-1136" b="-1894"/>
                </a:stretch>
              </a:blipFill>
              <a:ln w="25400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2901950" y="4384675"/>
          <a:ext cx="159861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9" imgW="812447" imgH="241195" progId="Equation.3">
                  <p:embed/>
                </p:oleObj>
              </mc:Choice>
              <mc:Fallback>
                <p:oleObj name="Equation" r:id="rId9" imgW="812447" imgH="241195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50" y="4384675"/>
                        <a:ext cx="159861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107950" y="508476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3)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 minden komponensből beleteszünk egy kicsit.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Az anyagmennyiségek változása (mol):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1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3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... ,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,  ...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2005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 txBox="1">
            <a:spLocks noChangeArrowheads="1"/>
          </p:cNvSpPr>
          <p:nvPr/>
        </p:nvSpPr>
        <p:spPr bwMode="auto">
          <a:xfrm>
            <a:off x="107950" y="3789363"/>
            <a:ext cx="8496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3) tetszés szerint tudok anyagokat betenni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4) a kémiai reakcióegyenlet kapcsolatot teremt a keletkező és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elfogyó anyagok között: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pl. A + B </a:t>
            </a:r>
            <a:r>
              <a:rPr lang="hu-HU" altLang="en-US" sz="2000">
                <a:solidFill>
                  <a:srgbClr val="0000CC"/>
                </a:solidFill>
                <a:latin typeface="Cambria Math" panose="02040503050406030204" pitchFamily="18" charset="0"/>
              </a:rPr>
              <a:t>⇄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 + D reakció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0,1 mól C keletkezik, akkor biztosan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A változás,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B változás,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+1  0,1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mól D változás 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fogyás/keletkezés aránya a sztöchiometriai együtthatóknak felel meg!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2636838"/>
            <a:ext cx="84963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Mi a különbség a két eset között ?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3) beleteszem az anyagokat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4) reakcióban keletkeznek és fogynak az anyagok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107950" y="620713"/>
            <a:ext cx="935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4)  Van egy állandó nyomású és hőmérsékletű elegyünk,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ebben kémiai reakció játszódik le.   Az egyes komponensek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     anyagmennyiségének változása (mol):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1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d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</a:rPr>
              <a:t>3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, ... ,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d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</a:rPr>
              <a:t>n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</a:rPr>
              <a:t>j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,  ... 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FF0000"/>
                </a:solidFill>
                <a:latin typeface="Arial" charset="0"/>
              </a:rPr>
              <a:t>      </a:t>
            </a:r>
            <a:r>
              <a:rPr lang="hu-H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megváltozása:</a:t>
            </a:r>
          </a:p>
        </p:txBody>
      </p:sp>
      <p:graphicFrame>
        <p:nvGraphicFramePr>
          <p:cNvPr id="7180" name="Objektum 1"/>
          <p:cNvGraphicFramePr>
            <a:graphicFrameLocks noChangeAspect="1"/>
          </p:cNvGraphicFramePr>
          <p:nvPr/>
        </p:nvGraphicFramePr>
        <p:xfrm>
          <a:off x="2870200" y="1851025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1851025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527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0" grpId="0"/>
      <p:bldP spid="7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9"/>
          <p:cNvSpPr txBox="1">
            <a:spLocks noChangeArrowheads="1"/>
          </p:cNvSpPr>
          <p:nvPr/>
        </p:nvSpPr>
        <p:spPr bwMode="auto">
          <a:xfrm>
            <a:off x="107950" y="549275"/>
            <a:ext cx="8975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Kémiai reakció esetén az anyagmennyiségek d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változásai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sztöchiometriai együtthatók által megszabott arányban állnak egymással: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9"/>
          <p:cNvSpPr txBox="1">
            <a:spLocks noChangeArrowheads="1"/>
          </p:cNvSpPr>
          <p:nvPr/>
        </p:nvSpPr>
        <p:spPr bwMode="auto">
          <a:xfrm>
            <a:off x="107950" y="2852738"/>
            <a:ext cx="8496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változása a reakció előrehaladása során: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198" name="Objektum 6"/>
          <p:cNvGraphicFramePr>
            <a:graphicFrameLocks noChangeAspect="1"/>
          </p:cNvGraphicFramePr>
          <p:nvPr/>
        </p:nvGraphicFramePr>
        <p:xfrm>
          <a:off x="179388" y="3435350"/>
          <a:ext cx="1971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6" imgW="1002865" imgH="355446" progId="Equation.3">
                  <p:embed/>
                </p:oleObj>
              </mc:Choice>
              <mc:Fallback>
                <p:oleObj name="Equation" r:id="rId6" imgW="1002865" imgH="355446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435350"/>
                        <a:ext cx="1971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200" name="Objektum 8"/>
          <p:cNvGraphicFramePr>
            <a:graphicFrameLocks noChangeAspect="1"/>
          </p:cNvGraphicFramePr>
          <p:nvPr/>
        </p:nvGraphicFramePr>
        <p:xfrm>
          <a:off x="3332163" y="1412875"/>
          <a:ext cx="1600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Equation" r:id="rId8" imgW="799753" imgH="241195" progId="Equation.3">
                  <p:embed/>
                </p:oleObj>
              </mc:Choice>
              <mc:Fallback>
                <p:oleObj name="Equation" r:id="rId8" imgW="799753" imgH="241195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163" y="1412875"/>
                        <a:ext cx="1600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4373563"/>
            <a:ext cx="91440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Állandó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zárt rendszerben a szabadentalpia spontán folyamatban mindig csökken.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reaktánsokból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indulunk,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termékekből indulunk,   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Az egyensúlyban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-nek minimuma van. </a:t>
            </a:r>
          </a:p>
        </p:txBody>
      </p:sp>
      <p:sp>
        <p:nvSpPr>
          <p:cNvPr id="820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8" name="Picture 23" descr="http://www2.mcdaniel.edu/Chemistry/ch307.notes/Image1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19638"/>
            <a:ext cx="21812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Rectangle 9"/>
          <p:cNvSpPr txBox="1">
            <a:spLocks noChangeArrowheads="1"/>
          </p:cNvSpPr>
          <p:nvPr/>
        </p:nvSpPr>
        <p:spPr bwMode="auto">
          <a:xfrm>
            <a:off x="107950" y="1989138"/>
            <a:ext cx="8496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DEF</a:t>
            </a:r>
            <a:r>
              <a:rPr lang="hu-HU" altLang="en-US" sz="2000" b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reakciókoordináta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a kémiai reakció előrehaladását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jellemzi a reaktánsoktól a termékekig.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Mértékegysége: mol</a:t>
            </a:r>
          </a:p>
        </p:txBody>
      </p:sp>
      <p:graphicFrame>
        <p:nvGraphicFramePr>
          <p:cNvPr id="8210" name="Objektum 1"/>
          <p:cNvGraphicFramePr>
            <a:graphicFrameLocks noChangeAspect="1"/>
          </p:cNvGraphicFramePr>
          <p:nvPr/>
        </p:nvGraphicFramePr>
        <p:xfrm>
          <a:off x="2916238" y="3457575"/>
          <a:ext cx="1600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11" imgW="799753" imgH="241195" progId="Equation.3">
                  <p:embed/>
                </p:oleObj>
              </mc:Choice>
              <mc:Fallback>
                <p:oleObj name="Equation" r:id="rId11" imgW="799753" imgH="241195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457575"/>
                        <a:ext cx="1600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1" name="Objektum 3"/>
          <p:cNvGraphicFramePr>
            <a:graphicFrameLocks noChangeAspect="1"/>
          </p:cNvGraphicFramePr>
          <p:nvPr/>
        </p:nvGraphicFramePr>
        <p:xfrm>
          <a:off x="5580063" y="3444875"/>
          <a:ext cx="21621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12" imgW="1079032" imgH="355446" progId="Equation.3">
                  <p:embed/>
                </p:oleObj>
              </mc:Choice>
              <mc:Fallback>
                <p:oleObj name="Equation" r:id="rId12" imgW="1079032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444875"/>
                        <a:ext cx="2162175" cy="7048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Rectangle 9"/>
          <p:cNvSpPr txBox="1">
            <a:spLocks noChangeArrowheads="1"/>
          </p:cNvSpPr>
          <p:nvPr/>
        </p:nvSpPr>
        <p:spPr bwMode="auto">
          <a:xfrm>
            <a:off x="2281238" y="3468688"/>
            <a:ext cx="5667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és</a:t>
            </a:r>
          </a:p>
        </p:txBody>
      </p:sp>
      <p:sp>
        <p:nvSpPr>
          <p:cNvPr id="8213" name="Rectangle 9"/>
          <p:cNvSpPr txBox="1">
            <a:spLocks noChangeArrowheads="1"/>
          </p:cNvSpPr>
          <p:nvPr/>
        </p:nvSpPr>
        <p:spPr bwMode="auto">
          <a:xfrm>
            <a:off x="4625975" y="3357563"/>
            <a:ext cx="5683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3200" b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endParaRPr lang="hu-HU" altLang="en-US" sz="32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1199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96" grpId="0"/>
      <p:bldP spid="15" grpId="0"/>
      <p:bldP spid="8212" grpId="0"/>
      <p:bldP spid="82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 txBox="1">
            <a:spLocks noChangeArrowheads="1"/>
          </p:cNvSpPr>
          <p:nvPr/>
        </p:nvSpPr>
        <p:spPr bwMode="auto">
          <a:xfrm>
            <a:off x="107950" y="4941888"/>
            <a:ext cx="79200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meredeksége </a:t>
            </a:r>
            <a:r>
              <a:rPr lang="hu-HU" altLang="en-US" sz="2000" b="1" i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szerint nulla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az egyensúly koncentrációknál: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 i="1" dirty="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en-US" sz="2000" i="1" dirty="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(e) az egyensúlyi koncentrációkhoz tartozó kémiai potenciál.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változása kémiai egyensúly eltolódásakor 3.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4" name="Objektum 12"/>
          <p:cNvGraphicFramePr>
            <a:graphicFrameLocks noChangeAspect="1"/>
          </p:cNvGraphicFramePr>
          <p:nvPr/>
        </p:nvGraphicFramePr>
        <p:xfrm>
          <a:off x="1116013" y="3940175"/>
          <a:ext cx="1828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6" imgW="914400" imgH="431800" progId="Equation.3">
                  <p:embed/>
                </p:oleObj>
              </mc:Choice>
              <mc:Fallback>
                <p:oleObj name="Equation" r:id="rId6" imgW="914400" imgH="4318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940175"/>
                        <a:ext cx="18288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549275"/>
            <a:ext cx="91440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Állandó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hu-H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</a:t>
            </a: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zárt rendszerben a szabadentalpia spontán folyamatban mindig csökken.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</a:t>
            </a:r>
            <a:r>
              <a:rPr lang="hu-HU" sz="2000" dirty="0" err="1" smtClean="0">
                <a:solidFill>
                  <a:srgbClr val="0000CC"/>
                </a:solidFill>
                <a:latin typeface="Arial" charset="0"/>
              </a:rPr>
              <a:t>reaktánsokból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indulunk,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Ha tiszta termékekből indulunk,   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 csökken.</a:t>
            </a:r>
            <a:br>
              <a:rPr lang="hu-HU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Az egyensúlyban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</a:rPr>
              <a:t>-nek minimuma van. </a:t>
            </a:r>
          </a:p>
        </p:txBody>
      </p:sp>
      <p:sp>
        <p:nvSpPr>
          <p:cNvPr id="92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8" name="Objektum 17"/>
          <p:cNvGraphicFramePr>
            <a:graphicFrameLocks noChangeAspect="1"/>
          </p:cNvGraphicFramePr>
          <p:nvPr/>
        </p:nvGraphicFramePr>
        <p:xfrm>
          <a:off x="1163638" y="5746750"/>
          <a:ext cx="26876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Equation" r:id="rId8" imgW="1511300" imgH="355600" progId="Equation.3">
                  <p:embed/>
                </p:oleObj>
              </mc:Choice>
              <mc:Fallback>
                <p:oleObj name="Equation" r:id="rId8" imgW="1511300" imgH="355600" progId="Equation.3">
                  <p:embed/>
                  <p:pic>
                    <p:nvPicPr>
                      <p:cNvPr id="0" name="Objektum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5746750"/>
                        <a:ext cx="26876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9" name="Picture 23" descr="http://www2.mcdaniel.edu/Chemistry/ch307.notes/Image1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7200"/>
            <a:ext cx="43719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30" name="Objektum 3"/>
          <p:cNvGraphicFramePr>
            <a:graphicFrameLocks noChangeAspect="1"/>
          </p:cNvGraphicFramePr>
          <p:nvPr/>
        </p:nvGraphicFramePr>
        <p:xfrm>
          <a:off x="1187450" y="2652713"/>
          <a:ext cx="21621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Equation" r:id="rId11" imgW="1079032" imgH="355446" progId="Equation.3">
                  <p:embed/>
                </p:oleObj>
              </mc:Choice>
              <mc:Fallback>
                <p:oleObj name="Equation" r:id="rId11" imgW="1079032" imgH="355446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652713"/>
                        <a:ext cx="2162175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Rectangle 9"/>
          <p:cNvSpPr txBox="1">
            <a:spLocks noChangeArrowheads="1"/>
          </p:cNvSpPr>
          <p:nvPr/>
        </p:nvSpPr>
        <p:spPr bwMode="auto">
          <a:xfrm>
            <a:off x="34925" y="2141538"/>
            <a:ext cx="39163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változása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függvényében: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Rectangle 9"/>
          <p:cNvSpPr txBox="1">
            <a:spLocks noChangeArrowheads="1"/>
          </p:cNvSpPr>
          <p:nvPr/>
        </p:nvSpPr>
        <p:spPr bwMode="auto">
          <a:xfrm>
            <a:off x="80963" y="3357563"/>
            <a:ext cx="3914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meredeksége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szerint: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5652120" y="5671844"/>
            <a:ext cx="2906663" cy="495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</a:t>
            </a:r>
            <a:r>
              <a:rPr lang="hu-HU" altLang="en-US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reakciókoordináta</a:t>
            </a:r>
            <a:endParaRPr lang="hu-HU" altLang="en-US" sz="2000" dirty="0">
              <a:latin typeface="Arial" panose="020B0604020202020204" pitchFamily="34" charset="0"/>
            </a:endParaRPr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4388023" y="1993788"/>
            <a:ext cx="530722" cy="27275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vert27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u-HU" altLang="en-US" sz="20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hu-HU" altLang="en-US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szabadentalpia</a:t>
            </a:r>
            <a:endParaRPr lang="hu-HU" altLang="en-US" sz="2000" dirty="0"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947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  <p:bldP spid="9231" grpId="0"/>
      <p:bldP spid="9232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zövegdoboz 8"/>
          <p:cNvSpPr txBox="1">
            <a:spLocks noChangeArrowheads="1"/>
          </p:cNvSpPr>
          <p:nvPr/>
        </p:nvSpPr>
        <p:spPr bwMode="auto">
          <a:xfrm>
            <a:off x="395288" y="620713"/>
            <a:ext cx="598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-et csak termodinamikai alapon vezettük be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csak termodinamikai adatokból kiszámítható: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513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i="1" kern="0" dirty="0" err="1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hu-HU" sz="2800" b="1" i="1" kern="0" baseline="-25000" dirty="0" err="1">
                <a:solidFill>
                  <a:srgbClr val="CC0099"/>
                </a:solidFill>
                <a:latin typeface="Arial" pitchFamily="34" charset="0"/>
              </a:rPr>
              <a:t>x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számítása a termodinamikai adatokból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47" name="Objektum 3"/>
          <p:cNvGraphicFramePr>
            <a:graphicFrameLocks noChangeAspect="1"/>
          </p:cNvGraphicFramePr>
          <p:nvPr/>
        </p:nvGraphicFramePr>
        <p:xfrm>
          <a:off x="6550025" y="773113"/>
          <a:ext cx="2235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Equation" r:id="rId6" imgW="1117600" imgH="241300" progId="Equation.3">
                  <p:embed/>
                </p:oleObj>
              </mc:Choice>
              <mc:Fallback>
                <p:oleObj name="Equation" r:id="rId6" imgW="1117600" imgH="2413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773113"/>
                        <a:ext cx="2235200" cy="482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8"/>
          <p:cNvSpPr txBox="1">
            <a:spLocks noChangeArrowheads="1"/>
          </p:cNvSpPr>
          <p:nvPr/>
        </p:nvSpPr>
        <p:spPr bwMode="auto">
          <a:xfrm>
            <a:off x="158750" y="2452688"/>
            <a:ext cx="438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Levezetése: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(nem kell tudni vizsgán)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0" name="Objektum 5"/>
          <p:cNvGraphicFramePr>
            <a:graphicFrameLocks noChangeAspect="1"/>
          </p:cNvGraphicFramePr>
          <p:nvPr/>
        </p:nvGraphicFramePr>
        <p:xfrm>
          <a:off x="4703763" y="3716338"/>
          <a:ext cx="3829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Equation" r:id="rId8" imgW="1930400" imgH="254000" progId="Equation.3">
                  <p:embed/>
                </p:oleObj>
              </mc:Choice>
              <mc:Fallback>
                <p:oleObj name="Equation" r:id="rId8" imgW="1930400" imgH="2540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3716338"/>
                        <a:ext cx="38290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2" name="Objektum 8"/>
          <p:cNvGraphicFramePr>
            <a:graphicFrameLocks noChangeAspect="1"/>
          </p:cNvGraphicFramePr>
          <p:nvPr/>
        </p:nvGraphicFramePr>
        <p:xfrm>
          <a:off x="5795963" y="3068638"/>
          <a:ext cx="1647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Equation" r:id="rId10" imgW="926698" imgH="355446" progId="Equation.3">
                  <p:embed/>
                </p:oleObj>
              </mc:Choice>
              <mc:Fallback>
                <p:oleObj name="Equation" r:id="rId10" imgW="926698" imgH="355446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068638"/>
                        <a:ext cx="16478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4" name="Objektum 10"/>
          <p:cNvGraphicFramePr>
            <a:graphicFrameLocks noChangeAspect="1"/>
          </p:cNvGraphicFramePr>
          <p:nvPr/>
        </p:nvGraphicFramePr>
        <p:xfrm>
          <a:off x="4870450" y="4576763"/>
          <a:ext cx="3733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Equation" r:id="rId12" imgW="1981200" imgH="381000" progId="Equation.3">
                  <p:embed/>
                </p:oleObj>
              </mc:Choice>
              <mc:Fallback>
                <p:oleObj name="Equation" r:id="rId12" imgW="1981200" imgH="381000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4576763"/>
                        <a:ext cx="37338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6" name="Objektum 12"/>
          <p:cNvGraphicFramePr>
            <a:graphicFrameLocks noChangeAspect="1"/>
          </p:cNvGraphicFramePr>
          <p:nvPr/>
        </p:nvGraphicFramePr>
        <p:xfrm>
          <a:off x="4356100" y="5441950"/>
          <a:ext cx="42576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Equation" r:id="rId14" imgW="2260600" imgH="381000" progId="Equation.3">
                  <p:embed/>
                </p:oleObj>
              </mc:Choice>
              <mc:Fallback>
                <p:oleObj name="Equation" r:id="rId14" imgW="2260600" imgH="381000" progId="Equation.3">
                  <p:embed/>
                  <p:pic>
                    <p:nvPicPr>
                      <p:cNvPr id="0" name="Objektum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441950"/>
                        <a:ext cx="42576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58" name="Objektum 14"/>
          <p:cNvGraphicFramePr>
            <a:graphicFrameLocks noChangeAspect="1"/>
          </p:cNvGraphicFramePr>
          <p:nvPr/>
        </p:nvGraphicFramePr>
        <p:xfrm>
          <a:off x="6219825" y="6224588"/>
          <a:ext cx="2371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Equation" r:id="rId16" imgW="1257300" imgH="241300" progId="Equation.3">
                  <p:embed/>
                </p:oleObj>
              </mc:Choice>
              <mc:Fallback>
                <p:oleObj name="Equation" r:id="rId16" imgW="1257300" imgH="241300" progId="Equation.3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6224588"/>
                        <a:ext cx="2371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9" name="Szövegdoboz 8"/>
          <p:cNvSpPr txBox="1">
            <a:spLocks noChangeArrowheads="1"/>
          </p:cNvSpPr>
          <p:nvPr/>
        </p:nvSpPr>
        <p:spPr bwMode="auto">
          <a:xfrm>
            <a:off x="34925" y="1425575"/>
            <a:ext cx="904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Egyesek szerint ez a termodinamika csúcsa, mert kapcsolatot teremt a termodinamika </a:t>
            </a:r>
            <a:b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és a kémiai folyamatok sebessége között. Az egyensúly másik megközelítése ugyanis, </a:t>
            </a:r>
            <a:b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hu-HU" altLang="en-US">
                <a:solidFill>
                  <a:srgbClr val="660066"/>
                </a:solidFill>
                <a:latin typeface="Arial" panose="020B0604020202020204" pitchFamily="34" charset="0"/>
              </a:rPr>
              <a:t>hogy ott az ellentétes irányú folyamatok sebessége egyenlő. </a:t>
            </a:r>
          </a:p>
        </p:txBody>
      </p:sp>
      <p:sp>
        <p:nvSpPr>
          <p:cNvPr id="10260" name="Szövegdoboz 8"/>
          <p:cNvSpPr txBox="1">
            <a:spLocks noChangeArrowheads="1"/>
          </p:cNvSpPr>
          <p:nvPr/>
        </p:nvSpPr>
        <p:spPr bwMode="auto">
          <a:xfrm>
            <a:off x="166688" y="3100388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egyensúly feltétele:</a:t>
            </a:r>
          </a:p>
        </p:txBody>
      </p:sp>
      <p:sp>
        <p:nvSpPr>
          <p:cNvPr id="10261" name="Szövegdoboz 8"/>
          <p:cNvSpPr txBox="1">
            <a:spLocks noChangeArrowheads="1"/>
          </p:cNvSpPr>
          <p:nvPr/>
        </p:nvSpPr>
        <p:spPr bwMode="auto">
          <a:xfrm>
            <a:off x="146050" y="3789363"/>
            <a:ext cx="3952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j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(e) számítása ideális elegyben:</a:t>
            </a:r>
          </a:p>
        </p:txBody>
      </p:sp>
      <p:sp>
        <p:nvSpPr>
          <p:cNvPr id="10262" name="Szövegdoboz 8"/>
          <p:cNvSpPr txBox="1">
            <a:spLocks noChangeArrowheads="1"/>
          </p:cNvSpPr>
          <p:nvPr/>
        </p:nvSpPr>
        <p:spPr bwMode="auto">
          <a:xfrm>
            <a:off x="8610600" y="306863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(1)</a:t>
            </a:r>
          </a:p>
        </p:txBody>
      </p:sp>
      <p:sp>
        <p:nvSpPr>
          <p:cNvPr id="10264" name="Szövegdoboz 8"/>
          <p:cNvSpPr txBox="1">
            <a:spLocks noChangeArrowheads="1"/>
          </p:cNvSpPr>
          <p:nvPr/>
        </p:nvSpPr>
        <p:spPr bwMode="auto">
          <a:xfrm>
            <a:off x="8629650" y="371633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(2)</a:t>
            </a:r>
          </a:p>
        </p:txBody>
      </p:sp>
      <p:sp>
        <p:nvSpPr>
          <p:cNvPr id="26" name="Szövegdoboz 8"/>
          <p:cNvSpPr txBox="1">
            <a:spLocks noChangeArrowheads="1"/>
          </p:cNvSpPr>
          <p:nvPr/>
        </p:nvSpPr>
        <p:spPr bwMode="auto">
          <a:xfrm>
            <a:off x="141288" y="4652963"/>
            <a:ext cx="4430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ezeket az azonosságokat használjuk: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7" name="Szövegdoboz 8"/>
          <p:cNvSpPr txBox="1">
            <a:spLocks noChangeArrowheads="1"/>
          </p:cNvSpPr>
          <p:nvPr/>
        </p:nvSpPr>
        <p:spPr bwMode="auto">
          <a:xfrm>
            <a:off x="107950" y="5516563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(2) behelyettesítve (1)-be: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8" name="Szövegdoboz 8"/>
          <p:cNvSpPr txBox="1">
            <a:spLocks noChangeArrowheads="1"/>
          </p:cNvSpPr>
          <p:nvPr/>
        </p:nvSpPr>
        <p:spPr bwMode="auto">
          <a:xfrm>
            <a:off x="179388" y="6269038"/>
            <a:ext cx="4230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G* és K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definícióját felhasználva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471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8" grpId="0"/>
      <p:bldP spid="10260" grpId="0"/>
      <p:bldP spid="10261" grpId="0"/>
      <p:bldP spid="10262" grpId="0"/>
      <p:bldP spid="10264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41.6|51.2|3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42.4|12|8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9|6.9|25.4|3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9.5|2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9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8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8.7|1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36.7|30.2|69.6|3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7.9|12.2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25.3|29.6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11968</TotalTime>
  <Words>774</Words>
  <Application>Microsoft Office PowerPoint</Application>
  <PresentationFormat>On-screen Show (4:3)</PresentationFormat>
  <Paragraphs>167</Paragraphs>
  <Slides>16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Algerian</vt:lpstr>
      <vt:lpstr>Arial</vt:lpstr>
      <vt:lpstr>Calibri</vt:lpstr>
      <vt:lpstr>Cambria Math</vt:lpstr>
      <vt:lpstr>Symbol</vt:lpstr>
      <vt:lpstr>Office-téma</vt:lpstr>
      <vt:lpstr>Equation</vt:lpstr>
      <vt:lpstr>Kémiai egyensúly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327</cp:revision>
  <dcterms:created xsi:type="dcterms:W3CDTF">2012-11-02T06:34:35Z</dcterms:created>
  <dcterms:modified xsi:type="dcterms:W3CDTF">2020-04-13T11:41:02Z</dcterms:modified>
</cp:coreProperties>
</file>